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3"/>
  </p:notesMasterIdLst>
  <p:sldIdLst>
    <p:sldId id="256" r:id="rId2"/>
    <p:sldId id="267" r:id="rId3"/>
    <p:sldId id="293" r:id="rId4"/>
    <p:sldId id="295" r:id="rId5"/>
    <p:sldId id="296" r:id="rId6"/>
    <p:sldId id="292" r:id="rId7"/>
    <p:sldId id="294" r:id="rId8"/>
    <p:sldId id="270" r:id="rId9"/>
    <p:sldId id="289" r:id="rId10"/>
    <p:sldId id="290" r:id="rId11"/>
    <p:sldId id="291" r:id="rId12"/>
    <p:sldId id="257" r:id="rId13"/>
    <p:sldId id="266" r:id="rId14"/>
    <p:sldId id="276" r:id="rId15"/>
    <p:sldId id="277" r:id="rId16"/>
    <p:sldId id="278" r:id="rId17"/>
    <p:sldId id="279" r:id="rId18"/>
    <p:sldId id="346" r:id="rId19"/>
    <p:sldId id="347" r:id="rId20"/>
    <p:sldId id="344" r:id="rId21"/>
    <p:sldId id="345" r:id="rId22"/>
    <p:sldId id="299" r:id="rId23"/>
    <p:sldId id="302" r:id="rId24"/>
    <p:sldId id="303" r:id="rId25"/>
    <p:sldId id="300" r:id="rId26"/>
    <p:sldId id="301" r:id="rId27"/>
    <p:sldId id="282" r:id="rId28"/>
    <p:sldId id="298" r:id="rId29"/>
    <p:sldId id="297" r:id="rId30"/>
    <p:sldId id="285" r:id="rId31"/>
    <p:sldId id="287" r:id="rId32"/>
    <p:sldId id="260" r:id="rId33"/>
    <p:sldId id="343" r:id="rId34"/>
    <p:sldId id="304" r:id="rId35"/>
    <p:sldId id="340" r:id="rId36"/>
    <p:sldId id="341" r:id="rId37"/>
    <p:sldId id="342" r:id="rId38"/>
    <p:sldId id="305" r:id="rId39"/>
    <p:sldId id="306" r:id="rId40"/>
    <p:sldId id="330" r:id="rId41"/>
    <p:sldId id="307" r:id="rId42"/>
    <p:sldId id="331" r:id="rId43"/>
    <p:sldId id="332" r:id="rId44"/>
    <p:sldId id="333" r:id="rId45"/>
    <p:sldId id="308" r:id="rId46"/>
    <p:sldId id="352" r:id="rId47"/>
    <p:sldId id="334" r:id="rId48"/>
    <p:sldId id="313" r:id="rId49"/>
    <p:sldId id="315" r:id="rId50"/>
    <p:sldId id="316" r:id="rId51"/>
    <p:sldId id="317" r:id="rId52"/>
    <p:sldId id="310" r:id="rId53"/>
    <p:sldId id="311" r:id="rId54"/>
    <p:sldId id="312" r:id="rId55"/>
    <p:sldId id="318" r:id="rId56"/>
    <p:sldId id="319" r:id="rId57"/>
    <p:sldId id="320" r:id="rId58"/>
    <p:sldId id="321" r:id="rId59"/>
    <p:sldId id="353" r:id="rId60"/>
    <p:sldId id="322" r:id="rId61"/>
    <p:sldId id="323" r:id="rId62"/>
    <p:sldId id="324" r:id="rId63"/>
    <p:sldId id="336" r:id="rId64"/>
    <p:sldId id="325" r:id="rId65"/>
    <p:sldId id="337" r:id="rId66"/>
    <p:sldId id="326" r:id="rId67"/>
    <p:sldId id="327" r:id="rId68"/>
    <p:sldId id="328" r:id="rId69"/>
    <p:sldId id="335" r:id="rId70"/>
    <p:sldId id="338" r:id="rId71"/>
    <p:sldId id="339" r:id="rId7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139" autoAdjust="0"/>
  </p:normalViewPr>
  <p:slideViewPr>
    <p:cSldViewPr>
      <p:cViewPr varScale="1">
        <p:scale>
          <a:sx n="50" d="100"/>
          <a:sy n="50" d="100"/>
        </p:scale>
        <p:origin x="-124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DF60D8-BADC-4537-AE83-FDC04200C2FC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D7D7CA-0DDC-47CC-9196-0E8FDA6F5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CE68D-8301-4FF4-B602-4FDA5500E1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Using Fourier analysis, the arterial waveform can be broken down into a fundamental frequency (the heart rate) and its harmonics.  The arterial waveform can be reproduced from the first 7-10 harmonics.  The arterial pressure undergoes a PHASE LAG and AMPLIFICATION as it propagates down the arterial system.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B1105F-6880-4D37-A5D5-BC45A05AF91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As driving frequency measured approaches natural frequency of the system, RESONANCE occurs and artifactually increases the measured amplitude.  To avoid RESONANCE, the natural frequency of the system should be at least 3 times the frequency of the pressure of interest (10</a:t>
            </a:r>
            <a:r>
              <a:rPr lang="en-US" baseline="30000" smtClean="0"/>
              <a:t>th</a:t>
            </a:r>
            <a:r>
              <a:rPr lang="en-US" smtClean="0"/>
              <a:t> harmonic of arterial pressure).  As damping diminishes, the OVERSHOOT in system makes difficult the measurement of rapid alterations in pressure.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7827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pitchFamily="34" charset="0"/>
                <a:ea typeface="msgothic"/>
                <a:cs typeface="msgothic"/>
              </a:rPr>
              <a:t>Schematic representation of hypothetical pressure measurement situation demonstrating the relation between transducer position relative to uppermost fluid level in a cylinder and measured hydrostatic pressure. Measured hydrostatic pressure with this configuration (in box) is 10 cm H</a:t>
            </a:r>
            <a:r>
              <a:rPr lang="en-GB" baseline="-33000" smtClean="0">
                <a:latin typeface="Arial" pitchFamily="34" charset="0"/>
                <a:ea typeface="msgothic"/>
                <a:cs typeface="msgothic"/>
              </a:rPr>
              <a:t>2</a:t>
            </a:r>
            <a:r>
              <a:rPr lang="en-GB" smtClean="0">
                <a:latin typeface="Arial" pitchFamily="34" charset="0"/>
                <a:ea typeface="msgothic"/>
                <a:cs typeface="msgothic"/>
              </a:rPr>
              <a:t>O.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8851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pitchFamily="34" charset="0"/>
                <a:ea typeface="msgothic"/>
                <a:cs typeface="msgothic"/>
              </a:rPr>
              <a:t>Schematic representation of hypothetical pressure measurement situation demonstrating the proposed pressure reference level for a fluid-filled catheter system that removes all hydrostatic influences due to the height of fluid within a vessel or chamber in which pressure is being measured. Alignment of the external transducer with the uppermost fluid level yields a reading of zero hydrostatic pressure independent of catheter position within the vessel.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9875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pitchFamily="34" charset="0"/>
                <a:ea typeface="msgothic"/>
                <a:cs typeface="msgothic"/>
              </a:rPr>
              <a:t>Schematic representation of measured heights for an external fluid-filled transducer reference position relative to the anterior chest wall at a midchest level and at the uppermost blood level (H) in the left ventricle in seven patients.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0899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163" y="4352925"/>
            <a:ext cx="4770437" cy="3478213"/>
          </a:xfrm>
          <a:noFill/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76200" indent="-76200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pitchFamily="34" charset="0"/>
                <a:ea typeface="msgothic"/>
                <a:cs typeface="msgothic"/>
              </a:rPr>
              <a:t>Graph showing minimum left ventricular pressure (LVP</a:t>
            </a:r>
            <a:r>
              <a:rPr lang="en-GB" baseline="-33000" smtClean="0">
                <a:latin typeface="Arial" pitchFamily="34" charset="0"/>
                <a:ea typeface="msgothic"/>
                <a:cs typeface="msgothic"/>
              </a:rPr>
              <a:t>min</a:t>
            </a:r>
            <a:r>
              <a:rPr lang="en-GB" smtClean="0">
                <a:latin typeface="Arial" pitchFamily="34" charset="0"/>
                <a:ea typeface="msgothic"/>
                <a:cs typeface="msgothic"/>
              </a:rPr>
              <a:t>) measurement error due to hydrostatic pressure influences attributable to a midchest reference position as a function of patient anterior-posterior (A-P) chest thickness. H indicates measurement taken at the uppermost blood level in the left ventricle.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03C0B-AEF9-4E6C-98AD-A8AC35345F59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7ECC-2A4C-4517-B74A-F12927A7A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34AC0-0279-4972-877B-87D9782AD5A2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7813-740A-4A33-9378-AAFAE1B30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1A43-19AB-489D-BF66-4B51280FAEE1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64211-B41C-4346-B7EC-01F91C309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382A8-F820-40F4-9E00-9CEC61BC0589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2E2E3-556F-4AA0-B3D5-4E37EE61A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3739-D2B9-4E89-8930-9B1BECF504DC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4CBA1-8800-4B7F-B662-4D7C8C5B8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5E7A-2347-41E4-B615-0355798CFA24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CFD27-89BB-49C7-B860-DD46EAA94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2E50F-0A0A-48B6-9A1B-4211A682C311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41731-54B5-45AD-877F-DF6E52CA6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52F70-78C5-4CE9-9643-426EA8DB3D26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1B98-855D-4D06-9844-1039BB11F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0B91-B8D1-4999-A9FD-083A63632850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E9052-C7D6-42DE-A19E-415F80AD2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E4CA5-7C54-4D36-B1AB-98557E99FE38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2E1C-9567-49DF-B5AC-817DE8F5C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D6ABC-B42C-4035-B4EE-15AB0288C03B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DDF6F-EAD4-4DDA-873C-B0EDBDAF3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EE5311-FC2C-41E8-895C-C02432C902FE}" type="datetimeFigureOut">
              <a:rPr lang="en-US"/>
              <a:pPr>
                <a:defRPr/>
              </a:pPr>
              <a:t>7/19/2015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E0782E-CBC5-417F-960F-788E39D22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457200" y="1676400"/>
            <a:ext cx="8077200" cy="2209800"/>
          </a:xfrm>
        </p:spPr>
        <p:txBody>
          <a:bodyPr/>
          <a:lstStyle/>
          <a:p>
            <a:pPr algn="l"/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648200"/>
            <a:ext cx="3429000" cy="9906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Dr PRASANTH 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SR CARDIOLOGY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676400"/>
            <a:ext cx="8077200" cy="2209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HEMODYNAMICS PRINCIPLES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-PRESSURE MEASUREMENT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-MEASUREMENT OF CARDIAC OUTPUT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2" name="Rectangle 2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C000"/>
                </a:solidFill>
              </a:rPr>
              <a:t>Pressure Measurement</a:t>
            </a:r>
            <a:br>
              <a:rPr lang="en-US" sz="4000" smtClean="0">
                <a:solidFill>
                  <a:srgbClr val="FFC000"/>
                </a:solidFill>
              </a:rPr>
            </a:br>
            <a:r>
              <a:rPr lang="en-US" sz="2800" smtClean="0">
                <a:solidFill>
                  <a:srgbClr val="FFC000"/>
                </a:solidFill>
              </a:rPr>
              <a:t>H</a:t>
            </a:r>
            <a:r>
              <a:rPr lang="en-US" sz="2800" smtClean="0">
                <a:solidFill>
                  <a:srgbClr val="FFC000"/>
                </a:solidFill>
                <a:cs typeface="Arial" pitchFamily="34" charset="0"/>
              </a:rPr>
              <a:t>ü</a:t>
            </a:r>
            <a:r>
              <a:rPr lang="en-US" sz="2800" smtClean="0">
                <a:solidFill>
                  <a:srgbClr val="FFC000"/>
                </a:solidFill>
              </a:rPr>
              <a:t>rthle Manometer</a:t>
            </a:r>
          </a:p>
        </p:txBody>
      </p:sp>
      <p:sp>
        <p:nvSpPr>
          <p:cNvPr id="2053" name="Text Box 25"/>
          <p:cNvSpPr txBox="1">
            <a:spLocks noChangeArrowheads="1"/>
          </p:cNvSpPr>
          <p:nvPr/>
        </p:nvSpPr>
        <p:spPr bwMode="auto">
          <a:xfrm>
            <a:off x="101600" y="6248400"/>
            <a:ext cx="889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8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2014</a:t>
            </a:r>
          </a:p>
        </p:txBody>
      </p:sp>
      <p:sp>
        <p:nvSpPr>
          <p:cNvPr id="2054" name="AutoShape 27"/>
          <p:cNvSpPr>
            <a:spLocks noChangeArrowheads="1"/>
          </p:cNvSpPr>
          <p:nvPr/>
        </p:nvSpPr>
        <p:spPr bwMode="auto">
          <a:xfrm>
            <a:off x="7239000" y="2730500"/>
            <a:ext cx="1371600" cy="2209800"/>
          </a:xfrm>
          <a:prstGeom prst="can">
            <a:avLst>
              <a:gd name="adj" fmla="val 40278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5" name="Freeform 28"/>
          <p:cNvSpPr>
            <a:spLocks/>
          </p:cNvSpPr>
          <p:nvPr/>
        </p:nvSpPr>
        <p:spPr bwMode="auto">
          <a:xfrm>
            <a:off x="7239000" y="3797300"/>
            <a:ext cx="1371600" cy="457200"/>
          </a:xfrm>
          <a:custGeom>
            <a:avLst/>
            <a:gdLst>
              <a:gd name="T0" fmla="*/ 0 w 960"/>
              <a:gd name="T1" fmla="*/ 288 h 288"/>
              <a:gd name="T2" fmla="*/ 96 w 960"/>
              <a:gd name="T3" fmla="*/ 0 h 288"/>
              <a:gd name="T4" fmla="*/ 192 w 960"/>
              <a:gd name="T5" fmla="*/ 288 h 288"/>
              <a:gd name="T6" fmla="*/ 288 w 960"/>
              <a:gd name="T7" fmla="*/ 0 h 288"/>
              <a:gd name="T8" fmla="*/ 384 w 960"/>
              <a:gd name="T9" fmla="*/ 288 h 288"/>
              <a:gd name="T10" fmla="*/ 480 w 960"/>
              <a:gd name="T11" fmla="*/ 0 h 288"/>
              <a:gd name="T12" fmla="*/ 576 w 960"/>
              <a:gd name="T13" fmla="*/ 288 h 288"/>
              <a:gd name="T14" fmla="*/ 672 w 960"/>
              <a:gd name="T15" fmla="*/ 0 h 288"/>
              <a:gd name="T16" fmla="*/ 768 w 960"/>
              <a:gd name="T17" fmla="*/ 288 h 288"/>
              <a:gd name="T18" fmla="*/ 864 w 960"/>
              <a:gd name="T19" fmla="*/ 0 h 288"/>
              <a:gd name="T20" fmla="*/ 960 w 960"/>
              <a:gd name="T21" fmla="*/ 288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288"/>
              <a:gd name="T35" fmla="*/ 960 w 960"/>
              <a:gd name="T36" fmla="*/ 288 h 2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288">
                <a:moveTo>
                  <a:pt x="0" y="288"/>
                </a:moveTo>
                <a:cubicBezTo>
                  <a:pt x="32" y="144"/>
                  <a:pt x="64" y="0"/>
                  <a:pt x="96" y="0"/>
                </a:cubicBezTo>
                <a:cubicBezTo>
                  <a:pt x="128" y="0"/>
                  <a:pt x="160" y="288"/>
                  <a:pt x="192" y="288"/>
                </a:cubicBezTo>
                <a:cubicBezTo>
                  <a:pt x="224" y="288"/>
                  <a:pt x="256" y="0"/>
                  <a:pt x="288" y="0"/>
                </a:cubicBezTo>
                <a:cubicBezTo>
                  <a:pt x="320" y="0"/>
                  <a:pt x="352" y="288"/>
                  <a:pt x="384" y="288"/>
                </a:cubicBezTo>
                <a:cubicBezTo>
                  <a:pt x="416" y="288"/>
                  <a:pt x="448" y="0"/>
                  <a:pt x="480" y="0"/>
                </a:cubicBezTo>
                <a:cubicBezTo>
                  <a:pt x="512" y="0"/>
                  <a:pt x="544" y="288"/>
                  <a:pt x="576" y="288"/>
                </a:cubicBezTo>
                <a:cubicBezTo>
                  <a:pt x="608" y="288"/>
                  <a:pt x="640" y="0"/>
                  <a:pt x="672" y="0"/>
                </a:cubicBezTo>
                <a:cubicBezTo>
                  <a:pt x="704" y="0"/>
                  <a:pt x="736" y="288"/>
                  <a:pt x="768" y="288"/>
                </a:cubicBezTo>
                <a:cubicBezTo>
                  <a:pt x="800" y="288"/>
                  <a:pt x="832" y="0"/>
                  <a:pt x="864" y="0"/>
                </a:cubicBezTo>
                <a:cubicBezTo>
                  <a:pt x="896" y="0"/>
                  <a:pt x="928" y="144"/>
                  <a:pt x="960" y="288"/>
                </a:cubicBezTo>
              </a:path>
            </a:pathLst>
          </a:cu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6" name="Rectangle 29"/>
          <p:cNvSpPr>
            <a:spLocks noChangeArrowheads="1"/>
          </p:cNvSpPr>
          <p:nvPr/>
        </p:nvSpPr>
        <p:spPr bwMode="auto">
          <a:xfrm>
            <a:off x="7924800" y="2349500"/>
            <a:ext cx="76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7" name="Rectangle 30"/>
          <p:cNvSpPr>
            <a:spLocks noChangeArrowheads="1"/>
          </p:cNvSpPr>
          <p:nvPr/>
        </p:nvSpPr>
        <p:spPr bwMode="auto">
          <a:xfrm>
            <a:off x="7924800" y="4940300"/>
            <a:ext cx="76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58" name="Text Box 31"/>
          <p:cNvSpPr txBox="1">
            <a:spLocks noChangeArrowheads="1"/>
          </p:cNvSpPr>
          <p:nvPr/>
        </p:nvSpPr>
        <p:spPr bwMode="auto">
          <a:xfrm>
            <a:off x="7848600" y="1676400"/>
            <a:ext cx="10652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Rotating </a:t>
            </a:r>
          </a:p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smoked</a:t>
            </a:r>
          </a:p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 drum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419600" y="4711700"/>
          <a:ext cx="960438" cy="1143000"/>
        </p:xfrm>
        <a:graphic>
          <a:graphicData uri="http://schemas.openxmlformats.org/presentationml/2006/ole">
            <p:oleObj spid="_x0000_s2050" name="Clip" r:id="rId3" imgW="2863440" imgH="3404880" progId="">
              <p:embed/>
            </p:oleObj>
          </a:graphicData>
        </a:graphic>
      </p:graphicFrame>
      <p:sp>
        <p:nvSpPr>
          <p:cNvPr id="2059" name="Line 33"/>
          <p:cNvSpPr>
            <a:spLocks noChangeShapeType="1"/>
          </p:cNvSpPr>
          <p:nvPr/>
        </p:nvSpPr>
        <p:spPr bwMode="auto">
          <a:xfrm flipV="1">
            <a:off x="5715000" y="4254500"/>
            <a:ext cx="1524000" cy="1524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60" name="Freeform 34"/>
          <p:cNvSpPr>
            <a:spLocks/>
          </p:cNvSpPr>
          <p:nvPr/>
        </p:nvSpPr>
        <p:spPr bwMode="auto">
          <a:xfrm>
            <a:off x="5334000" y="4787900"/>
            <a:ext cx="685800" cy="685800"/>
          </a:xfrm>
          <a:custGeom>
            <a:avLst/>
            <a:gdLst>
              <a:gd name="T0" fmla="*/ 0 w 432"/>
              <a:gd name="T1" fmla="*/ 432 h 432"/>
              <a:gd name="T2" fmla="*/ 192 w 432"/>
              <a:gd name="T3" fmla="*/ 384 h 432"/>
              <a:gd name="T4" fmla="*/ 336 w 432"/>
              <a:gd name="T5" fmla="*/ 192 h 432"/>
              <a:gd name="T6" fmla="*/ 432 w 432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432"/>
                </a:moveTo>
                <a:cubicBezTo>
                  <a:pt x="68" y="428"/>
                  <a:pt x="136" y="424"/>
                  <a:pt x="192" y="384"/>
                </a:cubicBezTo>
                <a:cubicBezTo>
                  <a:pt x="248" y="344"/>
                  <a:pt x="296" y="256"/>
                  <a:pt x="336" y="192"/>
                </a:cubicBezTo>
                <a:cubicBezTo>
                  <a:pt x="376" y="128"/>
                  <a:pt x="416" y="32"/>
                  <a:pt x="432" y="0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61" name="Text Box 35"/>
          <p:cNvSpPr txBox="1">
            <a:spLocks noChangeArrowheads="1"/>
          </p:cNvSpPr>
          <p:nvPr/>
        </p:nvSpPr>
        <p:spPr bwMode="auto">
          <a:xfrm>
            <a:off x="5622925" y="3673475"/>
            <a:ext cx="1235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Amplifying</a:t>
            </a:r>
          </a:p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lever arm</a:t>
            </a:r>
          </a:p>
        </p:txBody>
      </p:sp>
      <p:sp>
        <p:nvSpPr>
          <p:cNvPr id="2062" name="Text Box 36"/>
          <p:cNvSpPr txBox="1">
            <a:spLocks noChangeArrowheads="1"/>
          </p:cNvSpPr>
          <p:nvPr/>
        </p:nvSpPr>
        <p:spPr bwMode="auto">
          <a:xfrm>
            <a:off x="5595938" y="5410200"/>
            <a:ext cx="804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Fluid </a:t>
            </a:r>
          </a:p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filled</a:t>
            </a:r>
          </a:p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tubing</a:t>
            </a:r>
          </a:p>
        </p:txBody>
      </p:sp>
      <p:sp>
        <p:nvSpPr>
          <p:cNvPr id="2063" name="Text Box 37"/>
          <p:cNvSpPr txBox="1">
            <a:spLocks noChangeArrowheads="1"/>
          </p:cNvSpPr>
          <p:nvPr/>
        </p:nvSpPr>
        <p:spPr bwMode="auto">
          <a:xfrm>
            <a:off x="6096000" y="4740275"/>
            <a:ext cx="1211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Sensing</a:t>
            </a:r>
          </a:p>
          <a:p>
            <a:pPr algn="r"/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membrane</a:t>
            </a:r>
          </a:p>
        </p:txBody>
      </p:sp>
      <p:sp>
        <p:nvSpPr>
          <p:cNvPr id="2064" name="AutoShape 38"/>
          <p:cNvSpPr>
            <a:spLocks/>
          </p:cNvSpPr>
          <p:nvPr/>
        </p:nvSpPr>
        <p:spPr bwMode="auto">
          <a:xfrm>
            <a:off x="5562600" y="4406900"/>
            <a:ext cx="228600" cy="304800"/>
          </a:xfrm>
          <a:prstGeom prst="leftBracket">
            <a:avLst>
              <a:gd name="adj" fmla="val 11111"/>
            </a:avLst>
          </a:prstGeom>
          <a:noFill/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65" name="Oval 39"/>
          <p:cNvSpPr>
            <a:spLocks noChangeArrowheads="1"/>
          </p:cNvSpPr>
          <p:nvPr/>
        </p:nvSpPr>
        <p:spPr bwMode="auto">
          <a:xfrm>
            <a:off x="5715000" y="4605338"/>
            <a:ext cx="609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66" name="Line 40"/>
          <p:cNvSpPr>
            <a:spLocks noChangeShapeType="1"/>
          </p:cNvSpPr>
          <p:nvPr/>
        </p:nvSpPr>
        <p:spPr bwMode="auto">
          <a:xfrm>
            <a:off x="6019800" y="4406900"/>
            <a:ext cx="1588" cy="3048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67" name="Rectangle 41"/>
          <p:cNvSpPr>
            <a:spLocks noChangeArrowheads="1"/>
          </p:cNvSpPr>
          <p:nvPr/>
        </p:nvSpPr>
        <p:spPr bwMode="auto">
          <a:xfrm>
            <a:off x="457200" y="1828800"/>
            <a:ext cx="6934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u="sng">
                <a:solidFill>
                  <a:schemeClr val="bg1"/>
                </a:solidFill>
                <a:latin typeface="Calibri" pitchFamily="34" charset="0"/>
              </a:rPr>
              <a:t>Sensitivity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Ratio of amplitude of the recorded</a:t>
            </a:r>
            <a:br>
              <a:rPr lang="en-US" sz="20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signal to the amplitude of the input</a:t>
            </a:r>
            <a:br>
              <a:rPr lang="en-US" sz="20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signal</a:t>
            </a:r>
          </a:p>
          <a:p>
            <a:pPr marL="742950" lvl="1" indent="-285750">
              <a:spcBef>
                <a:spcPct val="20000"/>
              </a:spcBef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C000"/>
                </a:solidFill>
              </a:rPr>
              <a:t>Pressure Measurement</a:t>
            </a:r>
            <a:br>
              <a:rPr lang="en-US" sz="4000" smtClean="0">
                <a:solidFill>
                  <a:srgbClr val="FFC000"/>
                </a:solidFill>
              </a:rPr>
            </a:br>
            <a:r>
              <a:rPr lang="en-US" sz="2800" smtClean="0">
                <a:solidFill>
                  <a:srgbClr val="FFC000"/>
                </a:solidFill>
              </a:rPr>
              <a:t>Optimal Damping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863600" y="1752600"/>
          <a:ext cx="6962775" cy="4067175"/>
        </p:xfrm>
        <a:graphic>
          <a:graphicData uri="http://schemas.openxmlformats.org/presentationml/2006/ole">
            <p:oleObj spid="_x0000_s3074" name="Chart" r:id="rId4" imgW="6962603" imgH="4086185" progId="MSGraph.Chart.8">
              <p:embed followColorScheme="full"/>
            </p:oleObj>
          </a:graphicData>
        </a:graphic>
      </p:graphicFrame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625600" y="5705475"/>
            <a:ext cx="553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Input Frequency as Percent of Natural Frequency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 rot="-5400000">
            <a:off x="-1083468" y="3599656"/>
            <a:ext cx="365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Amplitude Ratio (Output / Input)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5359400" y="2306638"/>
            <a:ext cx="1416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FFFF"/>
                </a:solidFill>
                <a:latin typeface="Calibri" pitchFamily="34" charset="0"/>
              </a:rPr>
              <a:t>D=0 </a:t>
            </a:r>
          </a:p>
          <a:p>
            <a:r>
              <a:rPr lang="en-US">
                <a:solidFill>
                  <a:srgbClr val="00FFFF"/>
                </a:solidFill>
                <a:latin typeface="Calibri" pitchFamily="34" charset="0"/>
              </a:rPr>
              <a:t>(undamped)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5708650" y="3024188"/>
            <a:ext cx="2406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6600"/>
                </a:solidFill>
                <a:latin typeface="Calibri" pitchFamily="34" charset="0"/>
              </a:rPr>
              <a:t>D=0.20 </a:t>
            </a:r>
          </a:p>
          <a:p>
            <a:r>
              <a:rPr lang="en-US">
                <a:solidFill>
                  <a:srgbClr val="FF6600"/>
                </a:solidFill>
                <a:latin typeface="Calibri" pitchFamily="34" charset="0"/>
              </a:rPr>
              <a:t>(highly underdamped)</a:t>
            </a:r>
          </a:p>
        </p:txBody>
      </p:sp>
      <p:sp>
        <p:nvSpPr>
          <p:cNvPr id="3080" name="Text Box 11"/>
          <p:cNvSpPr txBox="1">
            <a:spLocks noChangeArrowheads="1"/>
          </p:cNvSpPr>
          <p:nvPr/>
        </p:nvSpPr>
        <p:spPr bwMode="auto">
          <a:xfrm>
            <a:off x="6781800" y="3983038"/>
            <a:ext cx="174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FF33"/>
                </a:solidFill>
                <a:latin typeface="Calibri" pitchFamily="34" charset="0"/>
              </a:rPr>
              <a:t>D=0.40 </a:t>
            </a:r>
          </a:p>
          <a:p>
            <a:r>
              <a:rPr lang="en-US">
                <a:solidFill>
                  <a:srgbClr val="66FF33"/>
                </a:solidFill>
                <a:latin typeface="Calibri" pitchFamily="34" charset="0"/>
              </a:rPr>
              <a:t>(underdamped)</a:t>
            </a:r>
          </a:p>
        </p:txBody>
      </p:sp>
      <p:sp>
        <p:nvSpPr>
          <p:cNvPr id="3081" name="Line 12"/>
          <p:cNvSpPr>
            <a:spLocks noChangeShapeType="1"/>
          </p:cNvSpPr>
          <p:nvPr/>
        </p:nvSpPr>
        <p:spPr bwMode="auto">
          <a:xfrm flipH="1">
            <a:off x="5251450" y="2490788"/>
            <a:ext cx="3810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82" name="Line 13"/>
          <p:cNvSpPr>
            <a:spLocks noChangeShapeType="1"/>
          </p:cNvSpPr>
          <p:nvPr/>
        </p:nvSpPr>
        <p:spPr bwMode="auto">
          <a:xfrm flipH="1">
            <a:off x="5327650" y="3481388"/>
            <a:ext cx="3810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83" name="Line 14"/>
          <p:cNvSpPr>
            <a:spLocks noChangeShapeType="1"/>
          </p:cNvSpPr>
          <p:nvPr/>
        </p:nvSpPr>
        <p:spPr bwMode="auto">
          <a:xfrm flipH="1">
            <a:off x="6394450" y="4395788"/>
            <a:ext cx="381000" cy="2286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84" name="Text Box 15"/>
          <p:cNvSpPr txBox="1">
            <a:spLocks noChangeArrowheads="1"/>
          </p:cNvSpPr>
          <p:nvPr/>
        </p:nvSpPr>
        <p:spPr bwMode="auto">
          <a:xfrm>
            <a:off x="2889250" y="3902075"/>
            <a:ext cx="1162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D=0.64</a:t>
            </a:r>
          </a:p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(optimally</a:t>
            </a:r>
          </a:p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damped)</a:t>
            </a:r>
          </a:p>
        </p:txBody>
      </p:sp>
      <p:sp>
        <p:nvSpPr>
          <p:cNvPr id="3085" name="Text Box 16"/>
          <p:cNvSpPr txBox="1">
            <a:spLocks noChangeArrowheads="1"/>
          </p:cNvSpPr>
          <p:nvPr/>
        </p:nvSpPr>
        <p:spPr bwMode="auto">
          <a:xfrm>
            <a:off x="7905750" y="4768850"/>
            <a:ext cx="1085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99FF"/>
                </a:solidFill>
                <a:latin typeface="Calibri" pitchFamily="34" charset="0"/>
              </a:rPr>
              <a:t>D=2</a:t>
            </a:r>
          </a:p>
          <a:p>
            <a:r>
              <a:rPr lang="en-US">
                <a:solidFill>
                  <a:srgbClr val="CC99FF"/>
                </a:solidFill>
                <a:latin typeface="Calibri" pitchFamily="34" charset="0"/>
              </a:rPr>
              <a:t>(over</a:t>
            </a:r>
          </a:p>
          <a:p>
            <a:r>
              <a:rPr lang="en-US">
                <a:solidFill>
                  <a:srgbClr val="CC99FF"/>
                </a:solidFill>
                <a:latin typeface="Calibri" pitchFamily="34" charset="0"/>
              </a:rPr>
              <a:t>damped)</a:t>
            </a:r>
          </a:p>
        </p:txBody>
      </p:sp>
      <p:sp>
        <p:nvSpPr>
          <p:cNvPr id="3086" name="Line 17"/>
          <p:cNvSpPr>
            <a:spLocks noChangeShapeType="1"/>
          </p:cNvSpPr>
          <p:nvPr/>
        </p:nvSpPr>
        <p:spPr bwMode="auto">
          <a:xfrm flipH="1">
            <a:off x="7569200" y="4953000"/>
            <a:ext cx="533400" cy="76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087" name="Text Box 18"/>
          <p:cNvSpPr txBox="1">
            <a:spLocks noChangeArrowheads="1"/>
          </p:cNvSpPr>
          <p:nvPr/>
        </p:nvSpPr>
        <p:spPr bwMode="auto">
          <a:xfrm>
            <a:off x="101600" y="6248400"/>
            <a:ext cx="8890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8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2014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3088" name="Rectangle 19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smtClean="0">
                <a:solidFill>
                  <a:schemeClr val="bg1"/>
                </a:solidFill>
              </a:rPr>
              <a:t>Evaluation of dynamic response characteristics of </a:t>
            </a:r>
            <a:br>
              <a:rPr lang="en-US" sz="2600" smtClean="0">
                <a:solidFill>
                  <a:schemeClr val="bg1"/>
                </a:solidFill>
              </a:rPr>
            </a:br>
            <a:r>
              <a:rPr lang="en-US" sz="2600" smtClean="0">
                <a:solidFill>
                  <a:schemeClr val="bg1"/>
                </a:solidFill>
              </a:rPr>
              <a:t>the catheter- transducer system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585913"/>
            <a:ext cx="6477000" cy="290988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3316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648200"/>
            <a:ext cx="57531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Transforming pressure wave to electrical signals</a:t>
            </a:r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600200"/>
            <a:ext cx="4038600" cy="3144838"/>
          </a:xfrm>
        </p:spPr>
      </p:pic>
      <p:pic>
        <p:nvPicPr>
          <p:cNvPr id="14340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76400"/>
            <a:ext cx="4038600" cy="2971800"/>
          </a:xfrm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381000" y="4953000"/>
            <a:ext cx="396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Strain gauge pressure transducer</a:t>
            </a:r>
          </a:p>
        </p:txBody>
      </p:sp>
      <p:sp>
        <p:nvSpPr>
          <p:cNvPr id="14342" name="TextBox 8"/>
          <p:cNvSpPr txBox="1">
            <a:spLocks noChangeArrowheads="1"/>
          </p:cNvSpPr>
          <p:nvPr/>
        </p:nvSpPr>
        <p:spPr bwMode="auto">
          <a:xfrm>
            <a:off x="4724400" y="48768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Strain gauge connection of Wheatstone bridge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Pressure Measurement Systems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Fluid-filled Systems</a:t>
            </a:r>
          </a:p>
          <a:p>
            <a:r>
              <a:rPr lang="en-US" smtClean="0">
                <a:solidFill>
                  <a:schemeClr val="bg1"/>
                </a:solidFill>
              </a:rPr>
              <a:t>Micromanometer Catheters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819400"/>
            <a:ext cx="63246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5334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Fluid-filled Systems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fluid-filled catheter attached to a pressure transducer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pressure wave is transmitted by the fluid column within the catheter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Pressure measurement system should have the highest possible natural frequency and optimal damping</a:t>
            </a:r>
          </a:p>
          <a:p>
            <a:endParaRPr lang="en-US" sz="2400" smtClean="0">
              <a:solidFill>
                <a:schemeClr val="bg1"/>
              </a:solidFill>
            </a:endParaRPr>
          </a:p>
          <a:p>
            <a:r>
              <a:rPr lang="en-US" sz="2400" smtClean="0">
                <a:solidFill>
                  <a:schemeClr val="bg1"/>
                </a:solidFill>
              </a:rPr>
              <a:t>Data should be collected ,with the patient in steady state before introduction of radiographic contrast.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Accurate ‘zero’ reference is essential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Transducers must be calibrated frequently (before each recording)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The pressure transducer -calibrated against a known pressure and the establishment of a zero reference undertaken at the start of the catheterization procedure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To “zero” the transducer, the transducer is placed at the level of the atria, which is approximately </a:t>
            </a:r>
            <a:r>
              <a:rPr lang="en-US" sz="2400" dirty="0" err="1" smtClean="0"/>
              <a:t>midchest</a:t>
            </a: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If the transducer is attached to the manifold and is therefore at variable positions during the procedure, a second fluid-filled catheter system should be attached to the transducer and positioned at the level of the </a:t>
            </a:r>
            <a:r>
              <a:rPr lang="en-US" sz="2400" dirty="0" err="1" smtClean="0"/>
              <a:t>midchest</a:t>
            </a: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305800" cy="6477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762000"/>
            <a:ext cx="4267200" cy="243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28600" y="304800"/>
            <a:ext cx="8493125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b="1">
                <a:solidFill>
                  <a:schemeClr val="bg1"/>
                </a:solidFill>
                <a:ea typeface="msgothic"/>
                <a:cs typeface="msgothic"/>
              </a:rPr>
              <a:t>Schematic representation of hypothetical pressure measurement situation demonstrating the relation between transducer position relative to uppermost fluid level in a cylinder and measured hydrostatic pressure.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6224588"/>
            <a:ext cx="1260475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371600"/>
            <a:ext cx="6699250" cy="465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225550" y="597217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en-GB" sz="1100" b="1">
              <a:solidFill>
                <a:srgbClr val="000000"/>
              </a:solidFill>
              <a:ea typeface="msgothic"/>
              <a:cs typeface="msgothic"/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4953000" y="6477000"/>
            <a:ext cx="409098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200" b="1">
                <a:solidFill>
                  <a:schemeClr val="bg1"/>
                </a:solidFill>
                <a:ea typeface="msgothic"/>
                <a:cs typeface="msgothic"/>
              </a:rPr>
              <a:t>Michael Courtois et al. Circulation. 1995;92:1994-2000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820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b="1">
                <a:solidFill>
                  <a:schemeClr val="bg1"/>
                </a:solidFill>
                <a:ea typeface="msgothic"/>
                <a:cs typeface="msgothic"/>
              </a:rPr>
              <a:t>Schematic representation of hypothetical pressure measurement situation demonstrating the proposed pressure reference level for a fluid-filled catheter system that removes all hydrostatic influences due to the height of fluid within a vessel or chamber in which pressure is being measured</a:t>
            </a:r>
            <a:r>
              <a:rPr lang="en-GB" sz="1500" b="1">
                <a:solidFill>
                  <a:schemeClr val="bg1"/>
                </a:solidFill>
                <a:ea typeface="msgothic"/>
                <a:cs typeface="msgothic"/>
              </a:rPr>
              <a:t>.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6224588"/>
            <a:ext cx="1260475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828800"/>
            <a:ext cx="6584950" cy="4195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882650" y="597217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en-GB" sz="1100" b="1">
              <a:solidFill>
                <a:srgbClr val="000000"/>
              </a:solidFill>
              <a:ea typeface="msgothic"/>
              <a:cs typeface="msgothic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124200" y="6096000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400" b="1">
                <a:solidFill>
                  <a:schemeClr val="bg1"/>
                </a:solidFill>
                <a:ea typeface="msgothic"/>
                <a:cs typeface="msgothic"/>
              </a:rPr>
              <a:t>Michael Courtois et al. Circulation. 1995;92:1994-2000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Pressure wave</a:t>
            </a:r>
            <a:endParaRPr lang="en-US" sz="3200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A complex periodic fluctuation in force per unit area</a:t>
            </a:r>
          </a:p>
          <a:p>
            <a:endParaRPr lang="en-US" sz="2400" smtClean="0">
              <a:solidFill>
                <a:schemeClr val="bg1"/>
              </a:solidFill>
            </a:endParaRPr>
          </a:p>
          <a:p>
            <a:r>
              <a:rPr lang="en-US" sz="2400" smtClean="0">
                <a:solidFill>
                  <a:schemeClr val="bg1"/>
                </a:solidFill>
              </a:rPr>
              <a:t>A pressure wave is the cyclical force generated by cardiac muscle contraction</a:t>
            </a:r>
          </a:p>
          <a:p>
            <a:pPr>
              <a:buFont typeface="Arial" pitchFamily="34" charset="0"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r>
              <a:rPr lang="en-US" sz="2400" smtClean="0">
                <a:solidFill>
                  <a:schemeClr val="bg1"/>
                </a:solidFill>
              </a:rPr>
              <a:t>Its amplitude and duration are influenced by various mechanical and physiological parameters</a:t>
            </a:r>
          </a:p>
          <a:p>
            <a:pPr lvl="1">
              <a:buFont typeface="Arial" pitchFamily="34" charset="0"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1 .force of the contracting chamber </a:t>
            </a:r>
          </a:p>
          <a:p>
            <a:pPr lvl="1">
              <a:buFont typeface="Arial" pitchFamily="34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2.surrounding structures - contiguous chambers of the heart pericardium, lungs, vasculature</a:t>
            </a:r>
          </a:p>
          <a:p>
            <a:pPr lvl="1">
              <a:buFont typeface="Arial" pitchFamily="34" charset="0"/>
              <a:buNone/>
            </a:pPr>
            <a:r>
              <a:rPr lang="en-US" sz="2000" smtClean="0">
                <a:solidFill>
                  <a:schemeClr val="bg1"/>
                </a:solidFill>
              </a:rPr>
              <a:t>3.Physiological variables - heart rate, respiratory cycle</a:t>
            </a:r>
          </a:p>
          <a:p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2000" b="1">
                <a:solidFill>
                  <a:schemeClr val="bg1"/>
                </a:solidFill>
                <a:ea typeface="msgothic"/>
                <a:cs typeface="msgothic"/>
              </a:rPr>
              <a:t>Schematic representation of measured heights for an external fluid-filled transducer reference position relative to the anterior chest wall at a midchest level and at the uppermost blood level (H) in the left ventricle in seven patients.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6224588"/>
            <a:ext cx="1260475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3" y="2578100"/>
            <a:ext cx="7804150" cy="1993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671513" y="5638800"/>
            <a:ext cx="3917950" cy="565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400" b="1">
                <a:solidFill>
                  <a:schemeClr val="bg1"/>
                </a:solidFill>
                <a:ea typeface="msgothic"/>
                <a:cs typeface="msgothic"/>
              </a:rPr>
              <a:t>Michael Courtois et al. Circulation. 1995;92:1994-2000</a:t>
            </a:r>
          </a:p>
        </p:txBody>
      </p:sp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5419725" y="4876800"/>
            <a:ext cx="3624263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6200" indent="-76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en-GB" sz="900">
              <a:solidFill>
                <a:srgbClr val="000000"/>
              </a:solidFill>
              <a:ea typeface="msgothic"/>
              <a:cs typeface="msgothic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590800"/>
            <a:ext cx="4267200" cy="3886200"/>
          </a:xfrm>
          <a:prstGeom prst="rect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/>
          <p:cNvSpPr txBox="1">
            <a:spLocks noChangeArrowheads="1"/>
          </p:cNvSpPr>
          <p:nvPr/>
        </p:nvSpPr>
        <p:spPr bwMode="auto">
          <a:xfrm>
            <a:off x="325438" y="152400"/>
            <a:ext cx="8493125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b="1">
                <a:solidFill>
                  <a:schemeClr val="bg1"/>
                </a:solidFill>
                <a:ea typeface="msgothic"/>
                <a:cs typeface="msgothic"/>
              </a:rPr>
              <a:t>Graph showing minimum left ventricular pressure (LVPmin) measurement error due to hydrostatic pressure influences attributable to a midchest reference position as a function of patient anterior-posterior (A-P) chest thickness. 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3" y="6224588"/>
            <a:ext cx="1260475" cy="509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19200"/>
            <a:ext cx="7848600" cy="4970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882650" y="597217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endParaRPr lang="en-GB" sz="1100" b="1">
              <a:solidFill>
                <a:schemeClr val="bg1"/>
              </a:solidFill>
              <a:ea typeface="msgothic"/>
              <a:cs typeface="msgothic"/>
            </a:endParaRPr>
          </a:p>
        </p:txBody>
      </p:sp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4876800" y="6477000"/>
            <a:ext cx="416718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200" b="1">
                <a:solidFill>
                  <a:schemeClr val="bg1"/>
                </a:solidFill>
                <a:ea typeface="msgothic"/>
                <a:cs typeface="msgothic"/>
              </a:rPr>
              <a:t>Michael Courtois et al. Circulation. 1995;92:1994-2000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01600" y="6248400"/>
            <a:ext cx="8890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8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2014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Physiologic characteristics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Reflected Waves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114800"/>
          </a:xfrm>
        </p:spPr>
        <p:txBody>
          <a:bodyPr/>
          <a:lstStyle/>
          <a:p>
            <a:r>
              <a:rPr lang="en-US" sz="2600" smtClean="0">
                <a:solidFill>
                  <a:srgbClr val="00FFFF"/>
                </a:solidFill>
              </a:rPr>
              <a:t>Reflected waves</a:t>
            </a:r>
            <a:r>
              <a:rPr lang="en-US" sz="2600" smtClean="0">
                <a:solidFill>
                  <a:schemeClr val="bg1"/>
                </a:solidFill>
              </a:rPr>
              <a:t>:</a:t>
            </a:r>
            <a:r>
              <a:rPr lang="en-US" sz="2600" smtClean="0"/>
              <a:t> </a:t>
            </a:r>
            <a:r>
              <a:rPr lang="en-US" sz="2600" smtClean="0">
                <a:solidFill>
                  <a:schemeClr val="bg1"/>
                </a:solidFill>
              </a:rPr>
              <a:t>Both pressure and flow at any given location are the geometric sum of the forward and backward waves</a:t>
            </a:r>
          </a:p>
        </p:txBody>
      </p:sp>
      <p:pic>
        <p:nvPicPr>
          <p:cNvPr id="23558" name="Picture 6" descr="Tes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232150"/>
            <a:ext cx="708660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7239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914400" y="60198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alibri" pitchFamily="34" charset="0"/>
              </a:rPr>
              <a:t>INPUT IMPEDANCE AND PRESSURE WAVE FORMS;Murgo et al.circulation 1980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"/>
            <a:ext cx="6781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7391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685800" y="5867400"/>
            <a:ext cx="7543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C000"/>
                </a:solidFill>
                <a:latin typeface="Calibri" pitchFamily="34" charset="0"/>
              </a:rPr>
              <a:t>INPUT IMPEDANCE AND PRESSURE WAVE FORMS;Murgo et al.circulation 1980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01600" y="6248400"/>
            <a:ext cx="889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8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2014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chemeClr val="bg1"/>
                </a:solidFill>
              </a:rPr>
              <a:t>Physiologic characteristics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Reflected Waves</a:t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smtClean="0">
                <a:solidFill>
                  <a:schemeClr val="bg1"/>
                </a:solidFill>
              </a:rPr>
              <a:t>Augmented pressure wave reflections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</a:rPr>
              <a:t>Vasoconstriction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</a:rPr>
              <a:t>Heart failure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</a:rPr>
              <a:t>Hypertension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</a:rPr>
              <a:t>Aortic / iliofemoral obstruction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</a:rPr>
              <a:t>Post-valsalva release</a:t>
            </a:r>
          </a:p>
          <a:p>
            <a:pPr>
              <a:lnSpc>
                <a:spcPct val="90000"/>
              </a:lnSpc>
            </a:pPr>
            <a:r>
              <a:rPr lang="en-US" sz="2600" smtClean="0">
                <a:solidFill>
                  <a:schemeClr val="bg1"/>
                </a:solidFill>
              </a:rPr>
              <a:t>Diminished pressure wave reflections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</a:rPr>
              <a:t>Vasodilation (physiologic / pharmacologic)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</a:rPr>
              <a:t>Hypovolemia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</a:rPr>
              <a:t>Hypotension</a:t>
            </a:r>
          </a:p>
          <a:p>
            <a:pPr lvl="1">
              <a:lnSpc>
                <a:spcPct val="90000"/>
              </a:lnSpc>
            </a:pPr>
            <a:r>
              <a:rPr lang="en-US" sz="2200" smtClean="0">
                <a:solidFill>
                  <a:schemeClr val="bg1"/>
                </a:solidFill>
              </a:rPr>
              <a:t>Valsalva maneuver strain 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1600" y="6248400"/>
            <a:ext cx="8890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8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2014</a:t>
            </a:r>
          </a:p>
          <a:p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Physiologic characteristics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2800" smtClean="0">
                <a:solidFill>
                  <a:schemeClr val="bg1"/>
                </a:solidFill>
              </a:rPr>
              <a:t>Wedge Pressure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r>
              <a:rPr lang="en-US" sz="2600" smtClean="0">
                <a:solidFill>
                  <a:srgbClr val="00FFFF"/>
                </a:solidFill>
              </a:rPr>
              <a:t>Wedge Pressure</a:t>
            </a:r>
          </a:p>
          <a:p>
            <a:pPr lvl="1"/>
            <a:r>
              <a:rPr lang="en-US" sz="2200" smtClean="0">
                <a:solidFill>
                  <a:schemeClr val="bg1"/>
                </a:solidFill>
              </a:rPr>
              <a:t>Pressure obtained when an end-hole catheter is positioned in a “designated” blood vessel with its open end-hole facing a capillary bed, with no connecting vessels conducting flow into or away from the “designated” blood vessel between the catheter’s tip and the capillary bed</a:t>
            </a:r>
          </a:p>
          <a:p>
            <a:pPr lvl="1"/>
            <a:r>
              <a:rPr lang="en-US" sz="2200" smtClean="0">
                <a:solidFill>
                  <a:schemeClr val="bg1"/>
                </a:solidFill>
              </a:rPr>
              <a:t>True wedge pressure can be </a:t>
            </a:r>
            <a:r>
              <a:rPr lang="en-US" sz="2200" i="1" smtClean="0">
                <a:solidFill>
                  <a:schemeClr val="bg1"/>
                </a:solidFill>
              </a:rPr>
              <a:t>measured only in the absence of flow</a:t>
            </a:r>
            <a:r>
              <a:rPr lang="en-US" sz="2200" smtClean="0">
                <a:solidFill>
                  <a:schemeClr val="bg1"/>
                </a:solidFill>
              </a:rPr>
              <a:t>, allowing pressure to equilibrate across the capillary 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/>
              <a:t>ERROR &amp; ARTIFACT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DETERIORATION OF FREQUENCY RESPONSE 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900" dirty="0" smtClean="0">
                <a:solidFill>
                  <a:schemeClr val="bg1"/>
                </a:solidFill>
              </a:rPr>
              <a:t>Introduction of air permits damping and reduces natural frequency by serving as added compliance.</a:t>
            </a:r>
          </a:p>
          <a:p>
            <a:pPr lvl="2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900" dirty="0" smtClean="0">
                <a:solidFill>
                  <a:schemeClr val="bg1"/>
                </a:solidFill>
              </a:rPr>
              <a:t>When natural frequency of pressure system falls, high frequency components of the pressure waveform (</a:t>
            </a:r>
            <a:r>
              <a:rPr lang="en-US" sz="2900" dirty="0" err="1" smtClean="0">
                <a:solidFill>
                  <a:schemeClr val="bg1"/>
                </a:solidFill>
              </a:rPr>
              <a:t>intraventricular</a:t>
            </a:r>
            <a:r>
              <a:rPr lang="en-US" sz="2900" dirty="0" smtClean="0">
                <a:solidFill>
                  <a:schemeClr val="bg1"/>
                </a:solidFill>
              </a:rPr>
              <a:t> pressure rise and fall) may set the system into oscillation, producing “pressure overshoots” </a:t>
            </a:r>
            <a:r>
              <a:rPr lang="en-US" dirty="0" smtClean="0">
                <a:solidFill>
                  <a:schemeClr val="bg1"/>
                </a:solidFill>
              </a:rPr>
              <a:t>( early systole &amp; diastole of ventricular pressure curve).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chemeClr val="bg1"/>
                </a:solidFill>
              </a:rPr>
              <a:t>Flushing-restores the frequency response of system. 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" u="sng" dirty="0" smtClean="0">
                <a:solidFill>
                  <a:schemeClr val="bg1"/>
                </a:solidFill>
              </a:rPr>
              <a:t>Movement artifact (WHIP Artifact)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Motion of tip of the catheter within the measured chamber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chemeClr val="bg1"/>
                </a:solidFill>
              </a:rPr>
              <a:t>        → Enhance the fluid oscillations of the transducer system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May produce superimposed waves of ±10 mm Hg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 Particularly common in PA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Render systolic and to a lesser extent diastolic pressures unreliable.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No way to fix it internally.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Stabilize externally.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If whip noted -consider using mean pressures. (usually not affected)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Artifacts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u="sng" dirty="0" smtClean="0">
                <a:solidFill>
                  <a:schemeClr val="bg1"/>
                </a:solidFill>
              </a:rPr>
              <a:t>End pressure artifact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dirty="0" smtClean="0">
              <a:solidFill>
                <a:schemeClr val="bg1"/>
              </a:solidFill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An end-hole catheter measures an artificially elevated pressure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   because of streaming or high velocity of the pressure wave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3200" dirty="0" smtClean="0">
              <a:solidFill>
                <a:schemeClr val="bg1"/>
              </a:solidFill>
            </a:endParaRP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Flowing blood- sudden halt- K E is converted to pressure 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  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This added pressure may range from 2-10 mm Hg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u="sng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u="sng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" b="1" u="sng" dirty="0" smtClean="0">
                <a:solidFill>
                  <a:schemeClr val="bg1"/>
                </a:solidFill>
              </a:rPr>
              <a:t>Catheter impact artifact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   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When the catheter is struck by the walls or valves of the cardiac chambers.</a:t>
            </a:r>
          </a:p>
          <a:p>
            <a:pPr lvl="1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 </a:t>
            </a:r>
          </a:p>
          <a:p>
            <a:pPr lvl="1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 Common with the pigtail catheter in the LV, where the MV hits the catheter as they open in early diastole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chemeClr val="accent2">
              <a:lumMod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Artifacts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2800" u="sng" smtClean="0">
                <a:solidFill>
                  <a:schemeClr val="bg1"/>
                </a:solidFill>
              </a:rPr>
              <a:t>Pressure wave</a:t>
            </a:r>
            <a:r>
              <a:rPr lang="en-US" sz="2800" smtClean="0">
                <a:solidFill>
                  <a:schemeClr val="bg1"/>
                </a:solidFill>
              </a:rPr>
              <a:t>: Complex periodic fluctuation in force per unit area</a:t>
            </a:r>
          </a:p>
          <a:p>
            <a:pPr>
              <a:spcAft>
                <a:spcPct val="20000"/>
              </a:spcAft>
            </a:pPr>
            <a:r>
              <a:rPr lang="en-US" sz="2800" u="sng" smtClean="0">
                <a:solidFill>
                  <a:schemeClr val="bg1"/>
                </a:solidFill>
              </a:rPr>
              <a:t>Fundamental frequency</a:t>
            </a:r>
            <a:r>
              <a:rPr lang="en-US" sz="2800" smtClean="0">
                <a:solidFill>
                  <a:schemeClr val="bg1"/>
                </a:solidFill>
              </a:rPr>
              <a:t>: number of times the pressure wave cycles in 1 second</a:t>
            </a:r>
          </a:p>
          <a:p>
            <a:pPr>
              <a:spcAft>
                <a:spcPct val="20000"/>
              </a:spcAft>
            </a:pPr>
            <a:r>
              <a:rPr lang="en-US" sz="2800" u="sng" smtClean="0">
                <a:solidFill>
                  <a:schemeClr val="bg1"/>
                </a:solidFill>
              </a:rPr>
              <a:t>Harmonic</a:t>
            </a:r>
            <a:r>
              <a:rPr lang="en-US" sz="2800" smtClean="0">
                <a:solidFill>
                  <a:schemeClr val="bg1"/>
                </a:solidFill>
              </a:rPr>
              <a:t>: multiple of fundamental frequency</a:t>
            </a:r>
          </a:p>
          <a:p>
            <a:pPr>
              <a:spcAft>
                <a:spcPct val="20000"/>
              </a:spcAft>
            </a:pPr>
            <a:r>
              <a:rPr lang="en-US" sz="2800" u="sng" smtClean="0">
                <a:solidFill>
                  <a:schemeClr val="bg1"/>
                </a:solidFill>
              </a:rPr>
              <a:t>Fourier analysis</a:t>
            </a:r>
            <a:r>
              <a:rPr lang="en-US" sz="2800" smtClean="0">
                <a:solidFill>
                  <a:schemeClr val="bg1"/>
                </a:solidFill>
              </a:rPr>
              <a:t>: resolution of any complex periodic wave into a series of simple sine waves of differing amplitude and frequency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C000"/>
                </a:solidFill>
              </a:rPr>
              <a:t>Pressure Measurement</a:t>
            </a:r>
            <a:br>
              <a:rPr lang="en-US" sz="4000" smtClean="0">
                <a:solidFill>
                  <a:srgbClr val="FFC000"/>
                </a:solidFill>
              </a:rPr>
            </a:br>
            <a:r>
              <a:rPr lang="en-US" sz="2800" smtClean="0">
                <a:solidFill>
                  <a:srgbClr val="FFC000"/>
                </a:solidFill>
              </a:rPr>
              <a:t>Terminology</a:t>
            </a: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914400"/>
          </a:xfrm>
          <a:solidFill>
            <a:schemeClr val="accent2">
              <a:lumMod val="5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</a:rPr>
              <a:t>Systolic </a:t>
            </a:r>
            <a:r>
              <a:rPr lang="en-US" sz="3200" dirty="0" err="1" smtClean="0">
                <a:solidFill>
                  <a:schemeClr val="bg1"/>
                </a:solidFill>
              </a:rPr>
              <a:t>Presure</a:t>
            </a:r>
            <a:r>
              <a:rPr lang="en-US" sz="3200" dirty="0" smtClean="0">
                <a:solidFill>
                  <a:schemeClr val="bg1"/>
                </a:solidFill>
              </a:rPr>
              <a:t> amplification in the periphery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pPr>
              <a:buFont typeface="Arial" pitchFamily="34" charset="0"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r>
              <a:rPr lang="en-US" sz="2400" smtClean="0">
                <a:solidFill>
                  <a:schemeClr val="bg1"/>
                </a:solidFill>
              </a:rPr>
              <a:t>Peak SBP in radial,brachial,femoral &gt; peak SBP in central Aorta	                                                                             -20 mmHg</a:t>
            </a:r>
          </a:p>
          <a:p>
            <a:endParaRPr lang="en-US" sz="2400" smtClean="0">
              <a:solidFill>
                <a:schemeClr val="bg1"/>
              </a:solidFill>
            </a:endParaRPr>
          </a:p>
          <a:p>
            <a:r>
              <a:rPr lang="en-US" sz="2400" smtClean="0">
                <a:solidFill>
                  <a:schemeClr val="bg1"/>
                </a:solidFill>
              </a:rPr>
              <a:t>Mean arterial Pr remains same.</a:t>
            </a:r>
          </a:p>
          <a:p>
            <a:endParaRPr lang="en-US" sz="2400" smtClean="0">
              <a:solidFill>
                <a:schemeClr val="bg1"/>
              </a:solidFill>
            </a:endParaRPr>
          </a:p>
          <a:p>
            <a:r>
              <a:rPr lang="en-US" sz="2400" smtClean="0">
                <a:solidFill>
                  <a:schemeClr val="bg1"/>
                </a:solidFill>
              </a:rPr>
              <a:t>Largely as a consequence of reflected wave from Aortic bifurcation, arterial branching, small peripheral vessels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Reinforce the peak and trough of the anterograde Pressure wave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</a:rPr>
              <a:t>Masks pressure gradients in LV or across aortic valve</a:t>
            </a:r>
          </a:p>
          <a:p>
            <a:endParaRPr lang="en-US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solidFill>
            <a:schemeClr val="accent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err="1" smtClean="0"/>
              <a:t>Micromanometer</a:t>
            </a:r>
            <a:r>
              <a:rPr lang="en-US" sz="2800" dirty="0" smtClean="0"/>
              <a:t> –Tipped Catheters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 rtlCol="0">
            <a:normAutofit fontScale="4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300" dirty="0" smtClean="0">
                <a:solidFill>
                  <a:schemeClr val="bg1"/>
                </a:solidFill>
              </a:rPr>
              <a:t>Fluid filled system-distortion of wave forms- artifacts, amplification of systolic pressure in periphery, damping or augmentation of frequency response system.</a:t>
            </a:r>
          </a:p>
          <a:p>
            <a:pPr fontAlgn="auto">
              <a:spcAft>
                <a:spcPts val="0"/>
              </a:spcAft>
              <a:defRPr/>
            </a:pPr>
            <a:endParaRPr lang="en-US" sz="53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5300" dirty="0" smtClean="0">
                <a:solidFill>
                  <a:schemeClr val="bg1"/>
                </a:solidFill>
              </a:rPr>
              <a:t>For </a:t>
            </a:r>
            <a:r>
              <a:rPr lang="en-US" sz="5300" dirty="0" err="1" smtClean="0">
                <a:solidFill>
                  <a:schemeClr val="bg1"/>
                </a:solidFill>
              </a:rPr>
              <a:t>precise,undistorted</a:t>
            </a:r>
            <a:r>
              <a:rPr lang="en-US" sz="5300" dirty="0" smtClean="0">
                <a:solidFill>
                  <a:schemeClr val="bg1"/>
                </a:solidFill>
              </a:rPr>
              <a:t> ,high fidelity pressure recordings</a:t>
            </a:r>
          </a:p>
          <a:p>
            <a:pPr fontAlgn="auto">
              <a:spcAft>
                <a:spcPts val="0"/>
              </a:spcAft>
              <a:defRPr/>
            </a:pPr>
            <a:endParaRPr lang="en-US" sz="53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5300" dirty="0" err="1" smtClean="0">
                <a:solidFill>
                  <a:schemeClr val="bg1"/>
                </a:solidFill>
              </a:rPr>
              <a:t>Micromamometer</a:t>
            </a:r>
            <a:r>
              <a:rPr lang="en-US" sz="5300" dirty="0" smtClean="0">
                <a:solidFill>
                  <a:schemeClr val="bg1"/>
                </a:solidFill>
              </a:rPr>
              <a:t> chips at the end of catheters</a:t>
            </a:r>
          </a:p>
          <a:p>
            <a:pPr fontAlgn="auto">
              <a:spcAft>
                <a:spcPts val="0"/>
              </a:spcAft>
              <a:defRPr/>
            </a:pPr>
            <a:endParaRPr lang="en-US" sz="53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5300" dirty="0" smtClean="0">
                <a:solidFill>
                  <a:schemeClr val="bg1"/>
                </a:solidFill>
              </a:rPr>
              <a:t>Interposing fluid column is eliminated</a:t>
            </a:r>
          </a:p>
          <a:p>
            <a:pPr fontAlgn="auto">
              <a:spcAft>
                <a:spcPts val="0"/>
              </a:spcAft>
              <a:defRPr/>
            </a:pPr>
            <a:endParaRPr lang="en-US" sz="53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5300" dirty="0" smtClean="0">
                <a:solidFill>
                  <a:schemeClr val="bg1"/>
                </a:solidFill>
              </a:rPr>
              <a:t>Have higher natural frequencies and more optimal damping characteristics</a:t>
            </a:r>
          </a:p>
          <a:p>
            <a:pPr fontAlgn="auto">
              <a:spcAft>
                <a:spcPts val="0"/>
              </a:spcAft>
              <a:defRPr/>
            </a:pPr>
            <a:endParaRPr lang="en-US" sz="53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5300" dirty="0" smtClean="0">
                <a:solidFill>
                  <a:schemeClr val="bg1"/>
                </a:solidFill>
              </a:rPr>
              <a:t>To assess pressure waveform contours in a tachycardia situation, rate of ventricular pressure rise(</a:t>
            </a:r>
            <a:r>
              <a:rPr lang="en-US" sz="5300" dirty="0" err="1" smtClean="0">
                <a:solidFill>
                  <a:schemeClr val="bg1"/>
                </a:solidFill>
              </a:rPr>
              <a:t>dp</a:t>
            </a:r>
            <a:r>
              <a:rPr lang="en-US" sz="5300" dirty="0" smtClean="0">
                <a:solidFill>
                  <a:schemeClr val="bg1"/>
                </a:solidFill>
              </a:rPr>
              <a:t>/</a:t>
            </a:r>
            <a:r>
              <a:rPr lang="en-US" sz="5300" dirty="0" err="1" smtClean="0">
                <a:solidFill>
                  <a:schemeClr val="bg1"/>
                </a:solidFill>
              </a:rPr>
              <a:t>dt</a:t>
            </a:r>
            <a:r>
              <a:rPr lang="en-US" sz="5300" dirty="0" smtClean="0">
                <a:solidFill>
                  <a:schemeClr val="bg1"/>
                </a:solidFill>
              </a:rPr>
              <a:t>) etc</a:t>
            </a:r>
          </a:p>
          <a:p>
            <a:pPr fontAlgn="auto">
              <a:spcAft>
                <a:spcPts val="0"/>
              </a:spcAft>
              <a:defRPr/>
            </a:pPr>
            <a:endParaRPr lang="en-US" sz="53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5300" dirty="0" smtClean="0">
                <a:solidFill>
                  <a:schemeClr val="bg1"/>
                </a:solidFill>
              </a:rPr>
              <a:t>Limitation- additional cost,  fragility , time needed for properly calibrating and using the system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Micromanometer</a:t>
            </a:r>
          </a:p>
        </p:txBody>
      </p:sp>
      <p:pic>
        <p:nvPicPr>
          <p:cNvPr id="33795" name="Picture 2" descr="E:\cag clinics\CH007_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600200"/>
            <a:ext cx="7923213" cy="502920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err="1"/>
              <a:t>Micromanometer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Frequency response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14413" y="1752600"/>
            <a:ext cx="7291387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Hemodynamic Parameters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Reference Values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44" name="Text Box 15"/>
          <p:cNvSpPr txBox="1">
            <a:spLocks noChangeArrowheads="1"/>
          </p:cNvSpPr>
          <p:nvPr/>
        </p:nvSpPr>
        <p:spPr bwMode="auto">
          <a:xfrm>
            <a:off x="82550" y="6248400"/>
            <a:ext cx="841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Davidson CJ, et al.  Cardiac Catheterization.  In: Heart Disease: A Textbook of Cardiovascular Medicine,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Edited by E. Braunwald</a:t>
            </a:r>
          </a:p>
        </p:txBody>
      </p:sp>
      <p:sp>
        <p:nvSpPr>
          <p:cNvPr id="35845" name="Text Box 45"/>
          <p:cNvSpPr txBox="1">
            <a:spLocks noChangeArrowheads="1"/>
          </p:cNvSpPr>
          <p:nvPr/>
        </p:nvSpPr>
        <p:spPr bwMode="auto">
          <a:xfrm>
            <a:off x="2209800" y="1644650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u="sng">
                <a:solidFill>
                  <a:srgbClr val="00FFFF"/>
                </a:solidFill>
                <a:latin typeface="Calibri" pitchFamily="34" charset="0"/>
              </a:rPr>
              <a:t>Average</a:t>
            </a:r>
          </a:p>
        </p:txBody>
      </p:sp>
      <p:sp>
        <p:nvSpPr>
          <p:cNvPr id="35846" name="Text Box 115"/>
          <p:cNvSpPr txBox="1">
            <a:spLocks noChangeArrowheads="1"/>
          </p:cNvSpPr>
          <p:nvPr/>
        </p:nvSpPr>
        <p:spPr bwMode="auto">
          <a:xfrm>
            <a:off x="3200400" y="1644650"/>
            <a:ext cx="803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u="sng">
                <a:solidFill>
                  <a:srgbClr val="00FFFF"/>
                </a:solidFill>
                <a:latin typeface="Calibri" pitchFamily="34" charset="0"/>
              </a:rPr>
              <a:t>Range</a:t>
            </a:r>
          </a:p>
        </p:txBody>
      </p:sp>
      <p:sp>
        <p:nvSpPr>
          <p:cNvPr id="35847" name="Text Box 116"/>
          <p:cNvSpPr txBox="1">
            <a:spLocks noChangeArrowheads="1"/>
          </p:cNvSpPr>
          <p:nvPr/>
        </p:nvSpPr>
        <p:spPr bwMode="auto">
          <a:xfrm>
            <a:off x="6477000" y="1644650"/>
            <a:ext cx="984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u="sng">
                <a:solidFill>
                  <a:srgbClr val="00FFFF"/>
                </a:solidFill>
                <a:latin typeface="Calibri" pitchFamily="34" charset="0"/>
              </a:rPr>
              <a:t>Average</a:t>
            </a:r>
          </a:p>
        </p:txBody>
      </p:sp>
      <p:sp>
        <p:nvSpPr>
          <p:cNvPr id="35848" name="Text Box 117"/>
          <p:cNvSpPr txBox="1">
            <a:spLocks noChangeArrowheads="1"/>
          </p:cNvSpPr>
          <p:nvPr/>
        </p:nvSpPr>
        <p:spPr bwMode="auto">
          <a:xfrm>
            <a:off x="7620000" y="1644650"/>
            <a:ext cx="803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u="sng">
                <a:solidFill>
                  <a:srgbClr val="00FFFF"/>
                </a:solidFill>
                <a:latin typeface="Calibri" pitchFamily="34" charset="0"/>
              </a:rPr>
              <a:t>Range</a:t>
            </a:r>
          </a:p>
        </p:txBody>
      </p:sp>
      <p:grpSp>
        <p:nvGrpSpPr>
          <p:cNvPr id="35849" name="Group 124"/>
          <p:cNvGrpSpPr>
            <a:grpSpLocks/>
          </p:cNvGrpSpPr>
          <p:nvPr/>
        </p:nvGrpSpPr>
        <p:grpSpPr bwMode="auto">
          <a:xfrm>
            <a:off x="298450" y="2043113"/>
            <a:ext cx="8159750" cy="4205287"/>
            <a:chOff x="188" y="1248"/>
            <a:chExt cx="5140" cy="2752"/>
          </a:xfrm>
        </p:grpSpPr>
        <p:sp>
          <p:nvSpPr>
            <p:cNvPr id="35850" name="Text Box 6"/>
            <p:cNvSpPr txBox="1">
              <a:spLocks noChangeArrowheads="1"/>
            </p:cNvSpPr>
            <p:nvPr/>
          </p:nvSpPr>
          <p:spPr bwMode="auto">
            <a:xfrm>
              <a:off x="287" y="1456"/>
              <a:ext cx="58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a wave</a:t>
              </a:r>
            </a:p>
          </p:txBody>
        </p:sp>
        <p:sp>
          <p:nvSpPr>
            <p:cNvPr id="35851" name="Text Box 7"/>
            <p:cNvSpPr txBox="1">
              <a:spLocks noChangeArrowheads="1"/>
            </p:cNvSpPr>
            <p:nvPr/>
          </p:nvSpPr>
          <p:spPr bwMode="auto">
            <a:xfrm>
              <a:off x="287" y="1666"/>
              <a:ext cx="58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v wave</a:t>
              </a:r>
            </a:p>
          </p:txBody>
        </p:sp>
        <p:sp>
          <p:nvSpPr>
            <p:cNvPr id="35852" name="Text Box 8"/>
            <p:cNvSpPr txBox="1">
              <a:spLocks noChangeArrowheads="1"/>
            </p:cNvSpPr>
            <p:nvPr/>
          </p:nvSpPr>
          <p:spPr bwMode="auto">
            <a:xfrm>
              <a:off x="287" y="1875"/>
              <a:ext cx="4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mean</a:t>
              </a:r>
            </a:p>
          </p:txBody>
        </p:sp>
        <p:sp>
          <p:nvSpPr>
            <p:cNvPr id="35853" name="Text Box 9"/>
            <p:cNvSpPr txBox="1">
              <a:spLocks noChangeArrowheads="1"/>
            </p:cNvSpPr>
            <p:nvPr/>
          </p:nvSpPr>
          <p:spPr bwMode="auto">
            <a:xfrm>
              <a:off x="190" y="2083"/>
              <a:ext cx="11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Right ventricle</a:t>
              </a:r>
            </a:p>
          </p:txBody>
        </p:sp>
        <p:sp>
          <p:nvSpPr>
            <p:cNvPr id="35854" name="Text Box 10"/>
            <p:cNvSpPr txBox="1">
              <a:spLocks noChangeArrowheads="1"/>
            </p:cNvSpPr>
            <p:nvPr/>
          </p:nvSpPr>
          <p:spPr bwMode="auto">
            <a:xfrm>
              <a:off x="287" y="2293"/>
              <a:ext cx="10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peak systolic</a:t>
              </a:r>
            </a:p>
          </p:txBody>
        </p:sp>
        <p:sp>
          <p:nvSpPr>
            <p:cNvPr id="35855" name="Text Box 11"/>
            <p:cNvSpPr txBox="1">
              <a:spLocks noChangeArrowheads="1"/>
            </p:cNvSpPr>
            <p:nvPr/>
          </p:nvSpPr>
          <p:spPr bwMode="auto">
            <a:xfrm>
              <a:off x="287" y="2501"/>
              <a:ext cx="9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end diastolic</a:t>
              </a:r>
            </a:p>
          </p:txBody>
        </p:sp>
        <p:sp>
          <p:nvSpPr>
            <p:cNvPr id="35856" name="Text Box 12"/>
            <p:cNvSpPr txBox="1">
              <a:spLocks noChangeArrowheads="1"/>
            </p:cNvSpPr>
            <p:nvPr/>
          </p:nvSpPr>
          <p:spPr bwMode="auto">
            <a:xfrm>
              <a:off x="190" y="2710"/>
              <a:ext cx="13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Pulmonary artery</a:t>
              </a:r>
            </a:p>
          </p:txBody>
        </p:sp>
        <p:sp>
          <p:nvSpPr>
            <p:cNvPr id="35857" name="Text Box 13"/>
            <p:cNvSpPr txBox="1">
              <a:spLocks noChangeArrowheads="1"/>
            </p:cNvSpPr>
            <p:nvPr/>
          </p:nvSpPr>
          <p:spPr bwMode="auto">
            <a:xfrm>
              <a:off x="287" y="2919"/>
              <a:ext cx="10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peak systolic</a:t>
              </a:r>
            </a:p>
          </p:txBody>
        </p:sp>
        <p:sp>
          <p:nvSpPr>
            <p:cNvPr id="35858" name="Text Box 14"/>
            <p:cNvSpPr txBox="1">
              <a:spLocks noChangeArrowheads="1"/>
            </p:cNvSpPr>
            <p:nvPr/>
          </p:nvSpPr>
          <p:spPr bwMode="auto">
            <a:xfrm>
              <a:off x="188" y="1248"/>
              <a:ext cx="9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Right atrium</a:t>
              </a:r>
            </a:p>
          </p:txBody>
        </p:sp>
        <p:sp>
          <p:nvSpPr>
            <p:cNvPr id="35859" name="Text Box 16"/>
            <p:cNvSpPr txBox="1">
              <a:spLocks noChangeArrowheads="1"/>
            </p:cNvSpPr>
            <p:nvPr/>
          </p:nvSpPr>
          <p:spPr bwMode="auto">
            <a:xfrm>
              <a:off x="287" y="3128"/>
              <a:ext cx="9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end diastolic</a:t>
              </a:r>
            </a:p>
          </p:txBody>
        </p:sp>
        <p:sp>
          <p:nvSpPr>
            <p:cNvPr id="35860" name="Text Box 17"/>
            <p:cNvSpPr txBox="1">
              <a:spLocks noChangeArrowheads="1"/>
            </p:cNvSpPr>
            <p:nvPr/>
          </p:nvSpPr>
          <p:spPr bwMode="auto">
            <a:xfrm>
              <a:off x="287" y="3336"/>
              <a:ext cx="4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mean</a:t>
              </a:r>
            </a:p>
          </p:txBody>
        </p:sp>
        <p:sp>
          <p:nvSpPr>
            <p:cNvPr id="35861" name="Text Box 18"/>
            <p:cNvSpPr txBox="1">
              <a:spLocks noChangeArrowheads="1"/>
            </p:cNvSpPr>
            <p:nvPr/>
          </p:nvSpPr>
          <p:spPr bwMode="auto">
            <a:xfrm>
              <a:off x="1458" y="1457"/>
              <a:ext cx="46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6</a:t>
              </a:r>
            </a:p>
          </p:txBody>
        </p:sp>
        <p:sp>
          <p:nvSpPr>
            <p:cNvPr id="35862" name="Text Box 19"/>
            <p:cNvSpPr txBox="1">
              <a:spLocks noChangeArrowheads="1"/>
            </p:cNvSpPr>
            <p:nvPr/>
          </p:nvSpPr>
          <p:spPr bwMode="auto">
            <a:xfrm>
              <a:off x="1458" y="1666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5</a:t>
              </a:r>
            </a:p>
          </p:txBody>
        </p:sp>
        <p:sp>
          <p:nvSpPr>
            <p:cNvPr id="35863" name="Text Box 20"/>
            <p:cNvSpPr txBox="1">
              <a:spLocks noChangeArrowheads="1"/>
            </p:cNvSpPr>
            <p:nvPr/>
          </p:nvSpPr>
          <p:spPr bwMode="auto">
            <a:xfrm>
              <a:off x="1458" y="2293"/>
              <a:ext cx="46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25</a:t>
              </a:r>
            </a:p>
          </p:txBody>
        </p:sp>
        <p:sp>
          <p:nvSpPr>
            <p:cNvPr id="35864" name="Text Box 22"/>
            <p:cNvSpPr txBox="1">
              <a:spLocks noChangeArrowheads="1"/>
            </p:cNvSpPr>
            <p:nvPr/>
          </p:nvSpPr>
          <p:spPr bwMode="auto">
            <a:xfrm>
              <a:off x="1458" y="3128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35865" name="Text Box 23"/>
            <p:cNvSpPr txBox="1">
              <a:spLocks noChangeArrowheads="1"/>
            </p:cNvSpPr>
            <p:nvPr/>
          </p:nvSpPr>
          <p:spPr bwMode="auto">
            <a:xfrm>
              <a:off x="1458" y="3336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15</a:t>
              </a:r>
            </a:p>
          </p:txBody>
        </p:sp>
        <p:sp>
          <p:nvSpPr>
            <p:cNvPr id="35866" name="Text Box 49"/>
            <p:cNvSpPr txBox="1">
              <a:spLocks noChangeArrowheads="1"/>
            </p:cNvSpPr>
            <p:nvPr/>
          </p:nvSpPr>
          <p:spPr bwMode="auto">
            <a:xfrm>
              <a:off x="1458" y="2920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25</a:t>
              </a:r>
            </a:p>
          </p:txBody>
        </p:sp>
        <p:sp>
          <p:nvSpPr>
            <p:cNvPr id="35867" name="Text Box 50"/>
            <p:cNvSpPr txBox="1">
              <a:spLocks noChangeArrowheads="1"/>
            </p:cNvSpPr>
            <p:nvPr/>
          </p:nvSpPr>
          <p:spPr bwMode="auto">
            <a:xfrm>
              <a:off x="1459" y="2501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4</a:t>
              </a:r>
            </a:p>
          </p:txBody>
        </p:sp>
        <p:sp>
          <p:nvSpPr>
            <p:cNvPr id="35868" name="Text Box 64"/>
            <p:cNvSpPr txBox="1">
              <a:spLocks noChangeArrowheads="1"/>
            </p:cNvSpPr>
            <p:nvPr/>
          </p:nvSpPr>
          <p:spPr bwMode="auto">
            <a:xfrm>
              <a:off x="1458" y="1875"/>
              <a:ext cx="46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35869" name="Text Box 74"/>
            <p:cNvSpPr txBox="1">
              <a:spLocks noChangeArrowheads="1"/>
            </p:cNvSpPr>
            <p:nvPr/>
          </p:nvSpPr>
          <p:spPr bwMode="auto">
            <a:xfrm>
              <a:off x="2034" y="1457"/>
              <a:ext cx="46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2 - 7</a:t>
              </a:r>
            </a:p>
          </p:txBody>
        </p:sp>
        <p:sp>
          <p:nvSpPr>
            <p:cNvPr id="35870" name="Text Box 75"/>
            <p:cNvSpPr txBox="1">
              <a:spLocks noChangeArrowheads="1"/>
            </p:cNvSpPr>
            <p:nvPr/>
          </p:nvSpPr>
          <p:spPr bwMode="auto">
            <a:xfrm>
              <a:off x="2034" y="1666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2 - 7</a:t>
              </a:r>
            </a:p>
          </p:txBody>
        </p:sp>
        <p:sp>
          <p:nvSpPr>
            <p:cNvPr id="35871" name="Text Box 76"/>
            <p:cNvSpPr txBox="1">
              <a:spLocks noChangeArrowheads="1"/>
            </p:cNvSpPr>
            <p:nvPr/>
          </p:nvSpPr>
          <p:spPr bwMode="auto">
            <a:xfrm>
              <a:off x="2034" y="2293"/>
              <a:ext cx="46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15 - 30</a:t>
              </a:r>
            </a:p>
          </p:txBody>
        </p:sp>
        <p:sp>
          <p:nvSpPr>
            <p:cNvPr id="35872" name="Text Box 77"/>
            <p:cNvSpPr txBox="1">
              <a:spLocks noChangeArrowheads="1"/>
            </p:cNvSpPr>
            <p:nvPr/>
          </p:nvSpPr>
          <p:spPr bwMode="auto">
            <a:xfrm>
              <a:off x="2034" y="3128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4-12</a:t>
              </a:r>
            </a:p>
          </p:txBody>
        </p:sp>
        <p:sp>
          <p:nvSpPr>
            <p:cNvPr id="35873" name="Text Box 78"/>
            <p:cNvSpPr txBox="1">
              <a:spLocks noChangeArrowheads="1"/>
            </p:cNvSpPr>
            <p:nvPr/>
          </p:nvSpPr>
          <p:spPr bwMode="auto">
            <a:xfrm>
              <a:off x="2034" y="3336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9-19</a:t>
              </a:r>
            </a:p>
          </p:txBody>
        </p:sp>
        <p:sp>
          <p:nvSpPr>
            <p:cNvPr id="35874" name="Text Box 80"/>
            <p:cNvSpPr txBox="1">
              <a:spLocks noChangeArrowheads="1"/>
            </p:cNvSpPr>
            <p:nvPr/>
          </p:nvSpPr>
          <p:spPr bwMode="auto">
            <a:xfrm>
              <a:off x="2034" y="2919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15-30</a:t>
              </a:r>
            </a:p>
          </p:txBody>
        </p:sp>
        <p:sp>
          <p:nvSpPr>
            <p:cNvPr id="35875" name="Text Box 81"/>
            <p:cNvSpPr txBox="1">
              <a:spLocks noChangeArrowheads="1"/>
            </p:cNvSpPr>
            <p:nvPr/>
          </p:nvSpPr>
          <p:spPr bwMode="auto">
            <a:xfrm>
              <a:off x="2035" y="2501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1 - 7</a:t>
              </a:r>
            </a:p>
          </p:txBody>
        </p:sp>
        <p:sp>
          <p:nvSpPr>
            <p:cNvPr id="35876" name="Text Box 82"/>
            <p:cNvSpPr txBox="1">
              <a:spLocks noChangeArrowheads="1"/>
            </p:cNvSpPr>
            <p:nvPr/>
          </p:nvSpPr>
          <p:spPr bwMode="auto">
            <a:xfrm>
              <a:off x="2034" y="1875"/>
              <a:ext cx="46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1 - 5</a:t>
              </a:r>
            </a:p>
          </p:txBody>
        </p:sp>
        <p:sp>
          <p:nvSpPr>
            <p:cNvPr id="35877" name="Text Box 83"/>
            <p:cNvSpPr txBox="1">
              <a:spLocks noChangeArrowheads="1"/>
            </p:cNvSpPr>
            <p:nvPr/>
          </p:nvSpPr>
          <p:spPr bwMode="auto">
            <a:xfrm>
              <a:off x="2975" y="1456"/>
              <a:ext cx="4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mean</a:t>
              </a:r>
            </a:p>
          </p:txBody>
        </p:sp>
        <p:sp>
          <p:nvSpPr>
            <p:cNvPr id="35878" name="Text Box 84"/>
            <p:cNvSpPr txBox="1">
              <a:spLocks noChangeArrowheads="1"/>
            </p:cNvSpPr>
            <p:nvPr/>
          </p:nvSpPr>
          <p:spPr bwMode="auto">
            <a:xfrm>
              <a:off x="2873" y="1666"/>
              <a:ext cx="86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Left atrium</a:t>
              </a:r>
            </a:p>
          </p:txBody>
        </p:sp>
        <p:sp>
          <p:nvSpPr>
            <p:cNvPr id="35879" name="Text Box 85"/>
            <p:cNvSpPr txBox="1">
              <a:spLocks noChangeArrowheads="1"/>
            </p:cNvSpPr>
            <p:nvPr/>
          </p:nvSpPr>
          <p:spPr bwMode="auto">
            <a:xfrm>
              <a:off x="2975" y="1875"/>
              <a:ext cx="58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a wave</a:t>
              </a:r>
            </a:p>
          </p:txBody>
        </p:sp>
        <p:sp>
          <p:nvSpPr>
            <p:cNvPr id="35880" name="Text Box 86"/>
            <p:cNvSpPr txBox="1">
              <a:spLocks noChangeArrowheads="1"/>
            </p:cNvSpPr>
            <p:nvPr/>
          </p:nvSpPr>
          <p:spPr bwMode="auto">
            <a:xfrm>
              <a:off x="2976" y="2083"/>
              <a:ext cx="58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v wave</a:t>
              </a:r>
            </a:p>
          </p:txBody>
        </p:sp>
        <p:sp>
          <p:nvSpPr>
            <p:cNvPr id="35881" name="Text Box 87"/>
            <p:cNvSpPr txBox="1">
              <a:spLocks noChangeArrowheads="1"/>
            </p:cNvSpPr>
            <p:nvPr/>
          </p:nvSpPr>
          <p:spPr bwMode="auto">
            <a:xfrm>
              <a:off x="2975" y="2293"/>
              <a:ext cx="4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mean</a:t>
              </a:r>
            </a:p>
          </p:txBody>
        </p:sp>
        <p:sp>
          <p:nvSpPr>
            <p:cNvPr id="35882" name="Text Box 88"/>
            <p:cNvSpPr txBox="1">
              <a:spLocks noChangeArrowheads="1"/>
            </p:cNvSpPr>
            <p:nvPr/>
          </p:nvSpPr>
          <p:spPr bwMode="auto">
            <a:xfrm>
              <a:off x="2873" y="2501"/>
              <a:ext cx="10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Left ventricle</a:t>
              </a:r>
            </a:p>
          </p:txBody>
        </p:sp>
        <p:sp>
          <p:nvSpPr>
            <p:cNvPr id="35883" name="Text Box 89"/>
            <p:cNvSpPr txBox="1">
              <a:spLocks noChangeArrowheads="1"/>
            </p:cNvSpPr>
            <p:nvPr/>
          </p:nvSpPr>
          <p:spPr bwMode="auto">
            <a:xfrm>
              <a:off x="2976" y="2710"/>
              <a:ext cx="10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peak systolic</a:t>
              </a:r>
            </a:p>
          </p:txBody>
        </p:sp>
        <p:sp>
          <p:nvSpPr>
            <p:cNvPr id="35884" name="Text Box 90"/>
            <p:cNvSpPr txBox="1">
              <a:spLocks noChangeArrowheads="1"/>
            </p:cNvSpPr>
            <p:nvPr/>
          </p:nvSpPr>
          <p:spPr bwMode="auto">
            <a:xfrm>
              <a:off x="2976" y="2919"/>
              <a:ext cx="9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end diastolic</a:t>
              </a:r>
            </a:p>
          </p:txBody>
        </p:sp>
        <p:sp>
          <p:nvSpPr>
            <p:cNvPr id="35885" name="Text Box 91"/>
            <p:cNvSpPr txBox="1">
              <a:spLocks noChangeArrowheads="1"/>
            </p:cNvSpPr>
            <p:nvPr/>
          </p:nvSpPr>
          <p:spPr bwMode="auto">
            <a:xfrm>
              <a:off x="2876" y="1248"/>
              <a:ext cx="54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PCWP</a:t>
              </a:r>
            </a:p>
          </p:txBody>
        </p:sp>
        <p:sp>
          <p:nvSpPr>
            <p:cNvPr id="35886" name="Text Box 92"/>
            <p:cNvSpPr txBox="1">
              <a:spLocks noChangeArrowheads="1"/>
            </p:cNvSpPr>
            <p:nvPr/>
          </p:nvSpPr>
          <p:spPr bwMode="auto">
            <a:xfrm>
              <a:off x="2873" y="3146"/>
              <a:ext cx="100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FF00"/>
                  </a:solidFill>
                  <a:latin typeface="Calibri" pitchFamily="34" charset="0"/>
                </a:rPr>
                <a:t>Central aorta</a:t>
              </a:r>
            </a:p>
          </p:txBody>
        </p:sp>
        <p:sp>
          <p:nvSpPr>
            <p:cNvPr id="35887" name="Text Box 93"/>
            <p:cNvSpPr txBox="1">
              <a:spLocks noChangeArrowheads="1"/>
            </p:cNvSpPr>
            <p:nvPr/>
          </p:nvSpPr>
          <p:spPr bwMode="auto">
            <a:xfrm>
              <a:off x="2975" y="3336"/>
              <a:ext cx="10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peak systolic</a:t>
              </a:r>
            </a:p>
          </p:txBody>
        </p:sp>
        <p:sp>
          <p:nvSpPr>
            <p:cNvPr id="35888" name="Text Box 94"/>
            <p:cNvSpPr txBox="1">
              <a:spLocks noChangeArrowheads="1"/>
            </p:cNvSpPr>
            <p:nvPr/>
          </p:nvSpPr>
          <p:spPr bwMode="auto">
            <a:xfrm>
              <a:off x="4145" y="1457"/>
              <a:ext cx="46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9</a:t>
              </a:r>
            </a:p>
          </p:txBody>
        </p:sp>
        <p:sp>
          <p:nvSpPr>
            <p:cNvPr id="35889" name="Text Box 95"/>
            <p:cNvSpPr txBox="1">
              <a:spLocks noChangeArrowheads="1"/>
            </p:cNvSpPr>
            <p:nvPr/>
          </p:nvSpPr>
          <p:spPr bwMode="auto">
            <a:xfrm>
              <a:off x="4145" y="2083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12</a:t>
              </a:r>
            </a:p>
          </p:txBody>
        </p:sp>
        <p:sp>
          <p:nvSpPr>
            <p:cNvPr id="35890" name="Text Box 96"/>
            <p:cNvSpPr txBox="1">
              <a:spLocks noChangeArrowheads="1"/>
            </p:cNvSpPr>
            <p:nvPr/>
          </p:nvSpPr>
          <p:spPr bwMode="auto">
            <a:xfrm>
              <a:off x="4145" y="2293"/>
              <a:ext cx="46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5891" name="Text Box 98"/>
            <p:cNvSpPr txBox="1">
              <a:spLocks noChangeArrowheads="1"/>
            </p:cNvSpPr>
            <p:nvPr/>
          </p:nvSpPr>
          <p:spPr bwMode="auto">
            <a:xfrm>
              <a:off x="4145" y="3336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130</a:t>
              </a:r>
            </a:p>
          </p:txBody>
        </p:sp>
        <p:sp>
          <p:nvSpPr>
            <p:cNvPr id="35892" name="Text Box 99"/>
            <p:cNvSpPr txBox="1">
              <a:spLocks noChangeArrowheads="1"/>
            </p:cNvSpPr>
            <p:nvPr/>
          </p:nvSpPr>
          <p:spPr bwMode="auto">
            <a:xfrm>
              <a:off x="4145" y="2938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8</a:t>
              </a:r>
            </a:p>
          </p:txBody>
        </p:sp>
        <p:sp>
          <p:nvSpPr>
            <p:cNvPr id="35893" name="Text Box 101"/>
            <p:cNvSpPr txBox="1">
              <a:spLocks noChangeArrowheads="1"/>
            </p:cNvSpPr>
            <p:nvPr/>
          </p:nvSpPr>
          <p:spPr bwMode="auto">
            <a:xfrm>
              <a:off x="4145" y="1875"/>
              <a:ext cx="461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10</a:t>
              </a:r>
            </a:p>
          </p:txBody>
        </p:sp>
        <p:sp>
          <p:nvSpPr>
            <p:cNvPr id="35894" name="Text Box 102"/>
            <p:cNvSpPr txBox="1">
              <a:spLocks noChangeArrowheads="1"/>
            </p:cNvSpPr>
            <p:nvPr/>
          </p:nvSpPr>
          <p:spPr bwMode="auto">
            <a:xfrm>
              <a:off x="4810" y="1457"/>
              <a:ext cx="51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4 - 12</a:t>
              </a:r>
            </a:p>
          </p:txBody>
        </p:sp>
        <p:sp>
          <p:nvSpPr>
            <p:cNvPr id="35895" name="Text Box 103"/>
            <p:cNvSpPr txBox="1">
              <a:spLocks noChangeArrowheads="1"/>
            </p:cNvSpPr>
            <p:nvPr/>
          </p:nvSpPr>
          <p:spPr bwMode="auto">
            <a:xfrm>
              <a:off x="4810" y="2083"/>
              <a:ext cx="51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6 - 21</a:t>
              </a:r>
            </a:p>
          </p:txBody>
        </p:sp>
        <p:sp>
          <p:nvSpPr>
            <p:cNvPr id="35896" name="Text Box 104"/>
            <p:cNvSpPr txBox="1">
              <a:spLocks noChangeArrowheads="1"/>
            </p:cNvSpPr>
            <p:nvPr/>
          </p:nvSpPr>
          <p:spPr bwMode="auto">
            <a:xfrm>
              <a:off x="4810" y="2293"/>
              <a:ext cx="51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2 - 12</a:t>
              </a:r>
            </a:p>
          </p:txBody>
        </p:sp>
        <p:sp>
          <p:nvSpPr>
            <p:cNvPr id="35897" name="Text Box 106"/>
            <p:cNvSpPr txBox="1">
              <a:spLocks noChangeArrowheads="1"/>
            </p:cNvSpPr>
            <p:nvPr/>
          </p:nvSpPr>
          <p:spPr bwMode="auto">
            <a:xfrm>
              <a:off x="4810" y="3336"/>
              <a:ext cx="51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90 - 140</a:t>
              </a:r>
            </a:p>
          </p:txBody>
        </p:sp>
        <p:sp>
          <p:nvSpPr>
            <p:cNvPr id="35898" name="Text Box 107"/>
            <p:cNvSpPr txBox="1">
              <a:spLocks noChangeArrowheads="1"/>
            </p:cNvSpPr>
            <p:nvPr/>
          </p:nvSpPr>
          <p:spPr bwMode="auto">
            <a:xfrm>
              <a:off x="4810" y="2937"/>
              <a:ext cx="51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5 - 12</a:t>
              </a:r>
            </a:p>
          </p:txBody>
        </p:sp>
        <p:sp>
          <p:nvSpPr>
            <p:cNvPr id="35899" name="Text Box 109"/>
            <p:cNvSpPr txBox="1">
              <a:spLocks noChangeArrowheads="1"/>
            </p:cNvSpPr>
            <p:nvPr/>
          </p:nvSpPr>
          <p:spPr bwMode="auto">
            <a:xfrm>
              <a:off x="4810" y="1875"/>
              <a:ext cx="518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4 - 16</a:t>
              </a:r>
            </a:p>
          </p:txBody>
        </p:sp>
        <p:sp>
          <p:nvSpPr>
            <p:cNvPr id="35900" name="Text Box 110"/>
            <p:cNvSpPr txBox="1">
              <a:spLocks noChangeArrowheads="1"/>
            </p:cNvSpPr>
            <p:nvPr/>
          </p:nvSpPr>
          <p:spPr bwMode="auto">
            <a:xfrm>
              <a:off x="4145" y="2710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130</a:t>
              </a:r>
            </a:p>
          </p:txBody>
        </p:sp>
        <p:sp>
          <p:nvSpPr>
            <p:cNvPr id="35901" name="Text Box 111"/>
            <p:cNvSpPr txBox="1">
              <a:spLocks noChangeArrowheads="1"/>
            </p:cNvSpPr>
            <p:nvPr/>
          </p:nvSpPr>
          <p:spPr bwMode="auto">
            <a:xfrm>
              <a:off x="4802" y="2710"/>
              <a:ext cx="51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90 - 140</a:t>
              </a:r>
            </a:p>
          </p:txBody>
        </p:sp>
        <p:sp>
          <p:nvSpPr>
            <p:cNvPr id="35902" name="Text Box 112"/>
            <p:cNvSpPr txBox="1">
              <a:spLocks noChangeArrowheads="1"/>
            </p:cNvSpPr>
            <p:nvPr/>
          </p:nvSpPr>
          <p:spPr bwMode="auto">
            <a:xfrm>
              <a:off x="4145" y="3546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70</a:t>
              </a:r>
            </a:p>
          </p:txBody>
        </p:sp>
        <p:sp>
          <p:nvSpPr>
            <p:cNvPr id="35903" name="Text Box 113"/>
            <p:cNvSpPr txBox="1">
              <a:spLocks noChangeArrowheads="1"/>
            </p:cNvSpPr>
            <p:nvPr/>
          </p:nvSpPr>
          <p:spPr bwMode="auto">
            <a:xfrm>
              <a:off x="4792" y="3546"/>
              <a:ext cx="51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60 - 90</a:t>
              </a:r>
            </a:p>
          </p:txBody>
        </p:sp>
        <p:sp>
          <p:nvSpPr>
            <p:cNvPr id="35904" name="Text Box 114"/>
            <p:cNvSpPr txBox="1">
              <a:spLocks noChangeArrowheads="1"/>
            </p:cNvSpPr>
            <p:nvPr/>
          </p:nvSpPr>
          <p:spPr bwMode="auto">
            <a:xfrm>
              <a:off x="2976" y="3546"/>
              <a:ext cx="99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end diastolic</a:t>
              </a:r>
            </a:p>
          </p:txBody>
        </p:sp>
        <p:sp>
          <p:nvSpPr>
            <p:cNvPr id="35905" name="Text Box 119"/>
            <p:cNvSpPr txBox="1">
              <a:spLocks noChangeArrowheads="1"/>
            </p:cNvSpPr>
            <p:nvPr/>
          </p:nvSpPr>
          <p:spPr bwMode="auto">
            <a:xfrm>
              <a:off x="2976" y="3760"/>
              <a:ext cx="4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mean</a:t>
              </a:r>
            </a:p>
          </p:txBody>
        </p:sp>
        <p:sp>
          <p:nvSpPr>
            <p:cNvPr id="35906" name="Text Box 121"/>
            <p:cNvSpPr txBox="1">
              <a:spLocks noChangeArrowheads="1"/>
            </p:cNvSpPr>
            <p:nvPr/>
          </p:nvSpPr>
          <p:spPr bwMode="auto">
            <a:xfrm>
              <a:off x="4145" y="3759"/>
              <a:ext cx="461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85</a:t>
              </a:r>
            </a:p>
          </p:txBody>
        </p:sp>
        <p:sp>
          <p:nvSpPr>
            <p:cNvPr id="35907" name="Text Box 122"/>
            <p:cNvSpPr txBox="1">
              <a:spLocks noChangeArrowheads="1"/>
            </p:cNvSpPr>
            <p:nvPr/>
          </p:nvSpPr>
          <p:spPr bwMode="auto">
            <a:xfrm>
              <a:off x="4790" y="3759"/>
              <a:ext cx="518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70 -105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Right Heart Catheterization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Right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Atrial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Pressure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684213" y="1754188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“a” wave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Atrial systole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“c” wave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Protrusion of TV into RA</a:t>
            </a: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684213" y="1754188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“a” wave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Atrial systole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“c” wave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Protrusion of TV into RA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“x” descent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Relaxation of RA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Downward pulling of tricuspid</a:t>
            </a:r>
            <a:br>
              <a:rPr lang="en-US">
                <a:solidFill>
                  <a:schemeClr val="bg1"/>
                </a:solidFill>
                <a:latin typeface="Calibri" pitchFamily="34" charset="0"/>
              </a:rPr>
            </a:br>
            <a:r>
              <a:rPr lang="en-US">
                <a:solidFill>
                  <a:schemeClr val="bg1"/>
                </a:solidFill>
                <a:latin typeface="Calibri" pitchFamily="34" charset="0"/>
              </a:rPr>
              <a:t>annulus by RV contraction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“v” wave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RV contraction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Height related to atrial compliance &amp; amount of blood return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u="sng">
                <a:solidFill>
                  <a:schemeClr val="bg1"/>
                </a:solidFill>
                <a:latin typeface="Calibri" pitchFamily="34" charset="0"/>
              </a:rPr>
              <a:t>Smaller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than a wave</a:t>
            </a:r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684213" y="1754188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“a” wave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Atrial systole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“c” wave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Protrusion of TV into RA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“x” descent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Relaxation of RA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Downward pulling of tricuspid</a:t>
            </a:r>
            <a:br>
              <a:rPr lang="en-US">
                <a:solidFill>
                  <a:schemeClr val="bg1"/>
                </a:solidFill>
                <a:latin typeface="Calibri" pitchFamily="34" charset="0"/>
              </a:rPr>
            </a:br>
            <a:r>
              <a:rPr lang="en-US">
                <a:solidFill>
                  <a:schemeClr val="bg1"/>
                </a:solidFill>
                <a:latin typeface="Calibri" pitchFamily="34" charset="0"/>
              </a:rPr>
              <a:t>annulus by RV contraction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“v” wave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RV contraction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Height related to atrial compliance &amp; amount of blood return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u="sng">
                <a:solidFill>
                  <a:schemeClr val="bg1"/>
                </a:solidFill>
                <a:latin typeface="Calibri" pitchFamily="34" charset="0"/>
              </a:rPr>
              <a:t>Smaller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than a wave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“y” descent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TV opening and RA emptying into RV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684213" y="1754188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“a” wave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Atrial systole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“c” wave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Protrusion of TV into RA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“x” descent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Relaxation of RA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chemeClr val="bg1"/>
                </a:solidFill>
                <a:latin typeface="Calibri" pitchFamily="34" charset="0"/>
              </a:rPr>
              <a:t>Downward pulling of tricuspid</a:t>
            </a:r>
            <a:br>
              <a:rPr lang="en-US">
                <a:solidFill>
                  <a:schemeClr val="bg1"/>
                </a:solidFill>
                <a:latin typeface="Calibri" pitchFamily="34" charset="0"/>
              </a:rPr>
            </a:br>
            <a:r>
              <a:rPr lang="en-US">
                <a:solidFill>
                  <a:schemeClr val="bg1"/>
                </a:solidFill>
                <a:latin typeface="Calibri" pitchFamily="34" charset="0"/>
              </a:rPr>
              <a:t>annulus by RV contraction</a:t>
            </a:r>
          </a:p>
        </p:txBody>
      </p:sp>
      <p:pic>
        <p:nvPicPr>
          <p:cNvPr id="36872" name="Picture 10" descr="RA Tracin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804988"/>
            <a:ext cx="3733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6122988" y="2376488"/>
            <a:ext cx="182562" cy="2211387"/>
          </a:xfrm>
          <a:prstGeom prst="rect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5903913" y="2376488"/>
            <a:ext cx="92075" cy="2211387"/>
          </a:xfrm>
          <a:prstGeom prst="rect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5976938" y="2376488"/>
            <a:ext cx="152400" cy="2211387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6307138" y="2376488"/>
            <a:ext cx="92075" cy="2211387"/>
          </a:xfrm>
          <a:prstGeom prst="rect">
            <a:avLst/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4" grpId="0" build="p" autoUpdateAnimBg="0"/>
      <p:bldP spid="66585" grpId="0" autoUpdateAnimBg="0"/>
      <p:bldP spid="66586" grpId="0" autoUpdateAnimBg="0"/>
      <p:bldP spid="66587" grpId="0" autoUpdateAnimBg="0"/>
      <p:bldP spid="66577" grpId="0" animBg="1"/>
      <p:bldP spid="66578" grpId="0" animBg="1"/>
      <p:bldP spid="66580" grpId="0" animBg="1"/>
      <p:bldP spid="6658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01600" y="6248400"/>
            <a:ext cx="889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Kern MJ.  Right Heart Catheterization.  CATHSAP II CD-ROM.  Bethesda, American College of Cardiology, 2001.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Right Heart Catheterization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Inspiratory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Effect on Right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Atrial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Pressure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7893" name="Picture 6" descr="63KERN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25" y="3429000"/>
            <a:ext cx="64547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572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Normal physiology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Inhalation: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Intrathoracic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pressure falls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sym typeface="Wingdings" pitchFamily="52" charset="2"/>
              </a:rPr>
              <a:t> RA pressure falls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Exhalation: </a:t>
            </a: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Intrathoracic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pressure increases 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sym typeface="Wingdings" pitchFamily="52" charset="2"/>
              </a:rPr>
              <a:t> RA pressure increases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01600" y="6248400"/>
            <a:ext cx="889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5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1996.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Right Heart Catheterization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Left </a:t>
            </a:r>
            <a:r>
              <a:rPr lang="en-US" sz="2800" dirty="0" err="1">
                <a:solidFill>
                  <a:schemeClr val="bg1">
                    <a:lumMod val="95000"/>
                  </a:schemeClr>
                </a:solidFill>
              </a:rPr>
              <a:t>Atrial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 and PCW Pressure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38917" name="Picture 6" descr="PCWP and LA Tracings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0"/>
            <a:ext cx="5410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8077200" cy="4419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PCW tracing “approximates” actual LA tracing but is slightly delayed since pressure wave is transmitted retrograde through pulmonary veins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82550" y="6248400"/>
            <a:ext cx="8374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Davidson CJ, et al.  Cardiac Catheterization.  In: Heart Disease: A Textbook of Cardiovascular Medicine,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Edited by E. Braunwald, 5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ed.  Philadelphia: WB Saunders Company, 1997</a:t>
            </a:r>
          </a:p>
        </p:txBody>
      </p:sp>
      <p:pic>
        <p:nvPicPr>
          <p:cNvPr id="39940" name="Picture 6" descr="LV and PCW Tracings2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6546850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2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Left Heart Catheterization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Left Ventricular Diastole</a:t>
            </a:r>
          </a:p>
        </p:txBody>
      </p:sp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5340350" y="476885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x</a:t>
            </a:r>
          </a:p>
        </p:txBody>
      </p:sp>
      <p:sp>
        <p:nvSpPr>
          <p:cNvPr id="39943" name="Text Box 10"/>
          <p:cNvSpPr txBox="1">
            <a:spLocks noChangeArrowheads="1"/>
          </p:cNvSpPr>
          <p:nvPr/>
        </p:nvSpPr>
        <p:spPr bwMode="auto">
          <a:xfrm>
            <a:off x="6103938" y="46164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y</a:t>
            </a:r>
          </a:p>
        </p:txBody>
      </p:sp>
      <p:sp>
        <p:nvSpPr>
          <p:cNvPr id="39944" name="Text Box 13"/>
          <p:cNvSpPr txBox="1">
            <a:spLocks noChangeArrowheads="1"/>
          </p:cNvSpPr>
          <p:nvPr/>
        </p:nvSpPr>
        <p:spPr bwMode="auto">
          <a:xfrm>
            <a:off x="6076950" y="3276600"/>
            <a:ext cx="704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MV</a:t>
            </a:r>
          </a:p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opens</a:t>
            </a:r>
          </a:p>
        </p:txBody>
      </p:sp>
      <p:sp>
        <p:nvSpPr>
          <p:cNvPr id="39945" name="Line 14"/>
          <p:cNvSpPr>
            <a:spLocks noChangeShapeType="1"/>
          </p:cNvSpPr>
          <p:nvPr/>
        </p:nvSpPr>
        <p:spPr bwMode="auto">
          <a:xfrm flipH="1">
            <a:off x="6096000" y="3810000"/>
            <a:ext cx="38100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9946" name="Text Box 15"/>
          <p:cNvSpPr txBox="1">
            <a:spLocks noChangeArrowheads="1"/>
          </p:cNvSpPr>
          <p:nvPr/>
        </p:nvSpPr>
        <p:spPr bwMode="auto">
          <a:xfrm>
            <a:off x="4191000" y="3521075"/>
            <a:ext cx="735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MV</a:t>
            </a:r>
          </a:p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closes</a:t>
            </a:r>
          </a:p>
        </p:txBody>
      </p:sp>
      <p:sp>
        <p:nvSpPr>
          <p:cNvPr id="39947" name="Line 16"/>
          <p:cNvSpPr>
            <a:spLocks noChangeShapeType="1"/>
          </p:cNvSpPr>
          <p:nvPr/>
        </p:nvSpPr>
        <p:spPr bwMode="auto">
          <a:xfrm>
            <a:off x="4800600" y="4038600"/>
            <a:ext cx="3810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39948" name="Text Box 17"/>
          <p:cNvSpPr txBox="1">
            <a:spLocks noChangeArrowheads="1"/>
          </p:cNvSpPr>
          <p:nvPr/>
        </p:nvSpPr>
        <p:spPr bwMode="auto">
          <a:xfrm>
            <a:off x="4343400" y="40386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6600"/>
                </a:solidFill>
                <a:latin typeface="Calibri" pitchFamily="34" charset="0"/>
              </a:rPr>
              <a:t>S1</a:t>
            </a:r>
            <a:endParaRPr lang="en-US" sz="2400" baseline="-2500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82550" y="6248400"/>
            <a:ext cx="8374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Davidson CJ, et al.  Cardiac Catheterization.  In: Heart Disease: A Textbook of Cardiovascular Medicine,</a:t>
            </a:r>
          </a:p>
          <a:p>
            <a:pPr eaLnBrk="0" hangingPunct="0"/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Edited by E. Braunwald, 5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ed.  Philadelphia: WB Saunders Company, 1997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Left Heart Catheterization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95000"/>
                  </a:schemeClr>
                </a:solidFill>
              </a:rPr>
              <a:t>Left Ventricular Systole</a:t>
            </a:r>
          </a:p>
        </p:txBody>
      </p:sp>
      <p:pic>
        <p:nvPicPr>
          <p:cNvPr id="40965" name="Picture 6" descr="Ao and FA Tracings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752600"/>
            <a:ext cx="6858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1752600" y="3733800"/>
            <a:ext cx="704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AoV</a:t>
            </a:r>
          </a:p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opens</a:t>
            </a:r>
          </a:p>
        </p:txBody>
      </p:sp>
      <p:sp>
        <p:nvSpPr>
          <p:cNvPr id="40967" name="Line 8"/>
          <p:cNvSpPr>
            <a:spLocks noChangeShapeType="1"/>
          </p:cNvSpPr>
          <p:nvPr/>
        </p:nvSpPr>
        <p:spPr bwMode="auto">
          <a:xfrm>
            <a:off x="2209800" y="4267200"/>
            <a:ext cx="1524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0968" name="Text Box 9"/>
          <p:cNvSpPr txBox="1">
            <a:spLocks noChangeArrowheads="1"/>
          </p:cNvSpPr>
          <p:nvPr/>
        </p:nvSpPr>
        <p:spPr bwMode="auto">
          <a:xfrm>
            <a:off x="3028950" y="3429000"/>
            <a:ext cx="7350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AoV</a:t>
            </a:r>
          </a:p>
          <a:p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closes</a:t>
            </a:r>
          </a:p>
        </p:txBody>
      </p:sp>
      <p:sp>
        <p:nvSpPr>
          <p:cNvPr id="40969" name="Line 10"/>
          <p:cNvSpPr>
            <a:spLocks noChangeShapeType="1"/>
          </p:cNvSpPr>
          <p:nvPr/>
        </p:nvSpPr>
        <p:spPr bwMode="auto">
          <a:xfrm flipH="1">
            <a:off x="2971800" y="3657600"/>
            <a:ext cx="762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40970" name="Text Box 11"/>
          <p:cNvSpPr txBox="1">
            <a:spLocks noChangeArrowheads="1"/>
          </p:cNvSpPr>
          <p:nvPr/>
        </p:nvSpPr>
        <p:spPr bwMode="auto">
          <a:xfrm>
            <a:off x="3140075" y="3886200"/>
            <a:ext cx="55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6600"/>
                </a:solidFill>
                <a:latin typeface="Calibri" pitchFamily="34" charset="0"/>
              </a:rPr>
              <a:t>S2</a:t>
            </a:r>
            <a:endParaRPr lang="en-US" sz="2400" baseline="-25000">
              <a:solidFill>
                <a:srgbClr val="FF66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305800" cy="4267200"/>
          </a:xfrm>
        </p:spPr>
        <p:txBody>
          <a:bodyPr/>
          <a:lstStyle/>
          <a:p>
            <a:r>
              <a:rPr lang="en-US" sz="2400" u="sng" smtClean="0">
                <a:solidFill>
                  <a:schemeClr val="bg1"/>
                </a:solidFill>
              </a:rPr>
              <a:t>Natural frequency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Frequency at which fluid oscillates in a catheter when it is shock excited.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Frequency of an input pressure wave at which the ratio of output/input amplitude of an undamped system is maximal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1600" y="6248400"/>
            <a:ext cx="889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8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2014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C000"/>
                </a:solidFill>
              </a:rPr>
              <a:t>Pressure Measurement</a:t>
            </a:r>
            <a:br>
              <a:rPr lang="en-US" sz="4000" smtClean="0">
                <a:solidFill>
                  <a:srgbClr val="FFC000"/>
                </a:solidFill>
              </a:rPr>
            </a:br>
            <a:r>
              <a:rPr lang="en-US" sz="2800" smtClean="0">
                <a:solidFill>
                  <a:srgbClr val="FFC000"/>
                </a:solidFill>
              </a:rPr>
              <a:t>Terminology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81000" y="3978275"/>
            <a:ext cx="1298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Natural </a:t>
            </a:r>
          </a:p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frequency</a:t>
            </a: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3810000" y="4435475"/>
            <a:ext cx="4572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905000" y="3962400"/>
            <a:ext cx="121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catheter</a:t>
            </a:r>
          </a:p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radius 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3962400" y="4435475"/>
            <a:ext cx="3998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 fluid density  x  </a:t>
            </a:r>
            <a:r>
              <a:rPr lang="en-US" sz="2000">
                <a:solidFill>
                  <a:srgbClr val="00FFFF"/>
                </a:solidFill>
                <a:latin typeface="Calibri" pitchFamily="34" charset="0"/>
                <a:cs typeface="Arial" pitchFamily="34" charset="0"/>
              </a:rPr>
              <a:t>catheter compliance</a:t>
            </a:r>
            <a:endParaRPr lang="en-US" sz="200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flipV="1">
            <a:off x="3581400" y="4419600"/>
            <a:ext cx="228600" cy="3206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203" name="Text Box 15"/>
          <p:cNvSpPr txBox="1">
            <a:spLocks noChangeArrowheads="1"/>
          </p:cNvSpPr>
          <p:nvPr/>
        </p:nvSpPr>
        <p:spPr bwMode="auto">
          <a:xfrm>
            <a:off x="1600200" y="4130675"/>
            <a:ext cx="331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=</a:t>
            </a:r>
          </a:p>
        </p:txBody>
      </p:sp>
      <p:sp>
        <p:nvSpPr>
          <p:cNvPr id="8204" name="Text Box 16"/>
          <p:cNvSpPr txBox="1">
            <a:spLocks noChangeArrowheads="1"/>
          </p:cNvSpPr>
          <p:nvPr/>
        </p:nvSpPr>
        <p:spPr bwMode="auto">
          <a:xfrm>
            <a:off x="3124200" y="4130675"/>
            <a:ext cx="431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     x</a:t>
            </a:r>
          </a:p>
        </p:txBody>
      </p:sp>
      <p:sp>
        <p:nvSpPr>
          <p:cNvPr id="8205" name="Text Box 17"/>
          <p:cNvSpPr txBox="1">
            <a:spLocks noChangeArrowheads="1"/>
          </p:cNvSpPr>
          <p:nvPr/>
        </p:nvSpPr>
        <p:spPr bwMode="auto">
          <a:xfrm>
            <a:off x="4038600" y="4038600"/>
            <a:ext cx="91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206" name="Text Box 18"/>
          <p:cNvSpPr txBox="1">
            <a:spLocks noChangeArrowheads="1"/>
          </p:cNvSpPr>
          <p:nvPr/>
        </p:nvSpPr>
        <p:spPr bwMode="auto">
          <a:xfrm>
            <a:off x="533400" y="5072063"/>
            <a:ext cx="241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SHORTER catheter</a:t>
            </a:r>
          </a:p>
        </p:txBody>
      </p:sp>
      <p:sp>
        <p:nvSpPr>
          <p:cNvPr id="8207" name="Text Box 19"/>
          <p:cNvSpPr txBox="1">
            <a:spLocks noChangeArrowheads="1"/>
          </p:cNvSpPr>
          <p:nvPr/>
        </p:nvSpPr>
        <p:spPr bwMode="auto">
          <a:xfrm>
            <a:off x="533400" y="5394325"/>
            <a:ext cx="297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LARGER catheter lumen</a:t>
            </a:r>
          </a:p>
        </p:txBody>
      </p:sp>
      <p:sp>
        <p:nvSpPr>
          <p:cNvPr id="8208" name="Text Box 20"/>
          <p:cNvSpPr txBox="1">
            <a:spLocks noChangeArrowheads="1"/>
          </p:cNvSpPr>
          <p:nvPr/>
        </p:nvSpPr>
        <p:spPr bwMode="auto">
          <a:xfrm>
            <a:off x="533400" y="5715000"/>
            <a:ext cx="182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LIGHTER fluid</a:t>
            </a:r>
          </a:p>
        </p:txBody>
      </p:sp>
      <p:sp>
        <p:nvSpPr>
          <p:cNvPr id="8209" name="AutoShape 21"/>
          <p:cNvSpPr>
            <a:spLocks/>
          </p:cNvSpPr>
          <p:nvPr/>
        </p:nvSpPr>
        <p:spPr bwMode="auto">
          <a:xfrm>
            <a:off x="3581400" y="5105400"/>
            <a:ext cx="228600" cy="1066800"/>
          </a:xfrm>
          <a:prstGeom prst="rightBrace">
            <a:avLst>
              <a:gd name="adj1" fmla="val 38889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10" name="Text Box 22"/>
          <p:cNvSpPr txBox="1">
            <a:spLocks noChangeArrowheads="1"/>
          </p:cNvSpPr>
          <p:nvPr/>
        </p:nvSpPr>
        <p:spPr bwMode="auto">
          <a:xfrm>
            <a:off x="3959225" y="5410200"/>
            <a:ext cx="3203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HIGHER natural frequency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905000" y="4572000"/>
            <a:ext cx="990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2" name="TextBox 31"/>
          <p:cNvSpPr txBox="1">
            <a:spLocks noChangeArrowheads="1"/>
          </p:cNvSpPr>
          <p:nvPr/>
        </p:nvSpPr>
        <p:spPr bwMode="auto">
          <a:xfrm>
            <a:off x="1905000" y="4495800"/>
            <a:ext cx="1219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FF"/>
                </a:solidFill>
                <a:latin typeface="Calibri" pitchFamily="34" charset="0"/>
              </a:rPr>
              <a:t>Catheter      length </a:t>
            </a:r>
            <a:endParaRPr lang="en-US">
              <a:latin typeface="Calibri" pitchFamily="34" charset="0"/>
            </a:endParaRPr>
          </a:p>
        </p:txBody>
      </p:sp>
      <p:sp>
        <p:nvSpPr>
          <p:cNvPr id="8213" name="TextBox 32"/>
          <p:cNvSpPr txBox="1">
            <a:spLocks noChangeArrowheads="1"/>
          </p:cNvSpPr>
          <p:nvPr/>
        </p:nvSpPr>
        <p:spPr bwMode="auto">
          <a:xfrm>
            <a:off x="4800600" y="41148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   1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3505200" y="4648200"/>
            <a:ext cx="76200" cy="76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Cardiac output measurement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Cardiac Output </a:t>
            </a:r>
            <a:endParaRPr lang="en-US" sz="2000" smtClean="0">
              <a:solidFill>
                <a:schemeClr val="bg1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Definition: Quantity of blood delivered to the systemic circulation per unit time expressed in L/min</a:t>
            </a:r>
          </a:p>
          <a:p>
            <a:r>
              <a:rPr lang="en-US" smtClean="0">
                <a:solidFill>
                  <a:schemeClr val="bg1"/>
                </a:solidFill>
              </a:rPr>
              <a:t>Techniques of measurement: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Fick-Oxygen Method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Indicator-Dilution Methods</a:t>
            </a:r>
          </a:p>
          <a:p>
            <a:pPr lvl="2"/>
            <a:r>
              <a:rPr lang="en-US" smtClean="0">
                <a:solidFill>
                  <a:schemeClr val="bg1"/>
                </a:solidFill>
              </a:rPr>
              <a:t>Indocyanine Green</a:t>
            </a:r>
          </a:p>
          <a:p>
            <a:pPr lvl="2"/>
            <a:r>
              <a:rPr lang="en-US" smtClean="0">
                <a:solidFill>
                  <a:schemeClr val="bg1"/>
                </a:solidFill>
              </a:rPr>
              <a:t>Thermodilution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Extraction reserve and CO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sz="2600" smtClean="0">
                <a:solidFill>
                  <a:schemeClr val="bg1"/>
                </a:solidFill>
              </a:rPr>
              <a:t>The extraction of a particular nutrient expressed as A-V difference across that tissue.</a:t>
            </a:r>
          </a:p>
          <a:p>
            <a:endParaRPr lang="en-US" sz="2600" smtClean="0">
              <a:solidFill>
                <a:schemeClr val="bg1"/>
              </a:solidFill>
            </a:endParaRPr>
          </a:p>
          <a:p>
            <a:r>
              <a:rPr lang="en-US" sz="2600" smtClean="0">
                <a:solidFill>
                  <a:schemeClr val="bg1"/>
                </a:solidFill>
              </a:rPr>
              <a:t>The factor by which the arteriovenous difference can increase at constant cardiac output, owing to changes in metabolic demand, termed as extraction reserve.</a:t>
            </a:r>
          </a:p>
          <a:p>
            <a:endParaRPr lang="en-US" sz="2600" smtClean="0">
              <a:solidFill>
                <a:schemeClr val="bg1"/>
              </a:solidFill>
            </a:endParaRPr>
          </a:p>
          <a:p>
            <a:r>
              <a:rPr lang="en-US" sz="2600" smtClean="0">
                <a:solidFill>
                  <a:schemeClr val="bg1"/>
                </a:solidFill>
              </a:rPr>
              <a:t>Normal extraction reserve for O₂- 3. ie, under extreme metabolic demand, tissues can extract upto 120ml of O₂(40×3) from each liter of blood delivered.</a:t>
            </a:r>
          </a:p>
          <a:p>
            <a:endParaRPr lang="en-US" sz="2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As the cardiac output falls, extraction of O₂ by the tissues increases. </a:t>
            </a:r>
            <a:r>
              <a:rPr lang="en-US" dirty="0" err="1" smtClean="0">
                <a:solidFill>
                  <a:schemeClr val="bg1"/>
                </a:solidFill>
              </a:rPr>
              <a:t>Upto</a:t>
            </a:r>
            <a:r>
              <a:rPr lang="en-US" dirty="0" smtClean="0">
                <a:solidFill>
                  <a:schemeClr val="bg1"/>
                </a:solidFill>
              </a:rPr>
              <a:t> 1/3 fall in C.O can be compensated by 3 times increase in extraction reserve.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C.O below one third of normal- incompatible with life   (CI ≤ 1.0 L/min/m²).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Upper limit of C.O in trained athletes- 600% of resting output.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 under extreme exercise, total body O₂ requirement increases to 18 times, which is met by 6 fold rise in C.O and 3 fold rise in extraction reserve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Relationship of arteriovenous oxygen difference and cardiac index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1600" y="1371600"/>
            <a:ext cx="6400800" cy="522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Fick</a:t>
            </a:r>
            <a:r>
              <a:rPr lang="en-US" sz="3200" dirty="0">
                <a:solidFill>
                  <a:schemeClr val="bg1"/>
                </a:solidFill>
              </a:rPr>
              <a:t> Oxygen Method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00FFFF"/>
                </a:solidFill>
              </a:rPr>
              <a:t>Fick Principle</a:t>
            </a:r>
            <a:r>
              <a:rPr lang="en-US" sz="2400" smtClean="0">
                <a:solidFill>
                  <a:schemeClr val="bg1"/>
                </a:solidFill>
              </a:rPr>
              <a:t>: The total uptake or release of any substance by an organ is the product of blood flow to the organ and the arteriovenous concentration difference of the substance.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As applied to lungs, the substance released to the blood is oxygen, oxygen consumption is the product of arteriovenous difference of oxygen across the lungs and pulmonary blood flow.</a:t>
            </a:r>
          </a:p>
          <a:p>
            <a:pPr>
              <a:lnSpc>
                <a:spcPct val="90000"/>
              </a:lnSpc>
            </a:pPr>
            <a:endParaRPr lang="en-US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US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70000"/>
              </a:spcBef>
            </a:pPr>
            <a:r>
              <a:rPr lang="en-US" sz="2400" smtClean="0">
                <a:solidFill>
                  <a:schemeClr val="bg1"/>
                </a:solidFill>
              </a:rPr>
              <a:t>In the absence of a shunt, systemic blood flow (Qs) is estimated by pulmonary blood flow (Qp). 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828800" y="4646613"/>
            <a:ext cx="1014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Calibri" pitchFamily="34" charset="0"/>
              </a:rPr>
              <a:t>Q =</a:t>
            </a:r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3003550" y="4902200"/>
            <a:ext cx="4038600" cy="0"/>
          </a:xfrm>
          <a:prstGeom prst="line">
            <a:avLst/>
          </a:prstGeom>
          <a:noFill/>
          <a:ln w="349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232150" y="4433888"/>
            <a:ext cx="3297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Oxygen consumption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2927350" y="4953000"/>
            <a:ext cx="4225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Arteriovenous O</a:t>
            </a:r>
            <a:r>
              <a:rPr lang="en-US" sz="2400" baseline="-25000">
                <a:solidFill>
                  <a:srgbClr val="FFFF00"/>
                </a:solidFill>
                <a:latin typeface="Calibri" pitchFamily="34" charset="0"/>
              </a:rPr>
              <a:t>2</a:t>
            </a:r>
            <a:r>
              <a:rPr lang="en-US" sz="2400">
                <a:solidFill>
                  <a:srgbClr val="FFFF00"/>
                </a:solidFill>
                <a:latin typeface="Calibri" pitchFamily="34" charset="0"/>
              </a:rPr>
              <a:t> difference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Oxygen consumption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Uptake of oxygen from room air by the lungs is measured.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Douglas bag method</a:t>
            </a:r>
          </a:p>
          <a:p>
            <a:r>
              <a:rPr lang="en-US" smtClean="0">
                <a:solidFill>
                  <a:schemeClr val="bg1"/>
                </a:solidFill>
              </a:rPr>
              <a:t>The polarographic method</a:t>
            </a:r>
          </a:p>
          <a:p>
            <a:r>
              <a:rPr lang="en-US" smtClean="0">
                <a:solidFill>
                  <a:schemeClr val="bg1"/>
                </a:solidFill>
              </a:rPr>
              <a:t>The paramagnetic method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9155" name="Text Placeholder 7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457200"/>
          </a:xfrm>
        </p:spPr>
        <p:txBody>
          <a:bodyPr/>
          <a:lstStyle/>
          <a:p>
            <a:r>
              <a:rPr lang="en-US" u="sng" smtClean="0">
                <a:solidFill>
                  <a:schemeClr val="bg1"/>
                </a:solidFill>
              </a:rPr>
              <a:t>Douglas bag method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9156" name="Content Placeholder 8"/>
          <p:cNvSpPr>
            <a:spLocks noGrp="1"/>
          </p:cNvSpPr>
          <p:nvPr>
            <p:ph sz="half" idx="2"/>
          </p:nvPr>
        </p:nvSpPr>
        <p:spPr>
          <a:xfrm>
            <a:off x="457200" y="1371600"/>
            <a:ext cx="3657600" cy="47545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Older</a:t>
            </a:r>
          </a:p>
          <a:p>
            <a:r>
              <a:rPr lang="en-US" smtClean="0">
                <a:solidFill>
                  <a:schemeClr val="bg1"/>
                </a:solidFill>
              </a:rPr>
              <a:t>A timed sample of patients expired air is collected in a Douglas bag &amp; analyzed for O2 content and ( Beckman oxygen analyzer) and volume</a:t>
            </a:r>
          </a:p>
          <a:p>
            <a:r>
              <a:rPr lang="en-US" smtClean="0">
                <a:solidFill>
                  <a:schemeClr val="bg1"/>
                </a:solidFill>
              </a:rPr>
              <a:t>O2 content of room air is also measured</a:t>
            </a:r>
          </a:p>
          <a:p>
            <a:r>
              <a:rPr lang="en-US" smtClean="0">
                <a:solidFill>
                  <a:schemeClr val="bg1"/>
                </a:solidFill>
              </a:rPr>
              <a:t>Oxygen consumption per l per minute is calculated</a:t>
            </a:r>
          </a:p>
          <a:p>
            <a:endParaRPr lang="en-US" smtClean="0"/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49157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5102225" y="609600"/>
            <a:ext cx="4041775" cy="838200"/>
          </a:xfrm>
        </p:spPr>
        <p:txBody>
          <a:bodyPr/>
          <a:lstStyle/>
          <a:p>
            <a:r>
              <a:rPr lang="en-US" u="sng" smtClean="0">
                <a:solidFill>
                  <a:schemeClr val="bg1"/>
                </a:solidFill>
              </a:rPr>
              <a:t>Polarographic method</a:t>
            </a:r>
          </a:p>
          <a:p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4645025" y="1219200"/>
            <a:ext cx="4194175" cy="5257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Metabolic rate meter by Waters instruments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Parts: oxygen hood /mask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bg1"/>
                </a:solidFill>
              </a:rPr>
              <a:t>Polarographic</a:t>
            </a:r>
            <a:r>
              <a:rPr lang="en-US" dirty="0" smtClean="0">
                <a:solidFill>
                  <a:schemeClr val="bg1"/>
                </a:solidFill>
              </a:rPr>
              <a:t> oxygen sensor cell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V o2=O2 content in the room air – O2 content in the air flowing past the </a:t>
            </a:r>
            <a:r>
              <a:rPr lang="en-US" dirty="0" err="1" smtClean="0">
                <a:solidFill>
                  <a:schemeClr val="bg1"/>
                </a:solidFill>
              </a:rPr>
              <a:t>polarographic</a:t>
            </a:r>
            <a:r>
              <a:rPr lang="en-US" dirty="0" smtClean="0">
                <a:solidFill>
                  <a:schemeClr val="bg1"/>
                </a:solidFill>
              </a:rPr>
              <a:t> cell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Respiratory quotient is assumed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u="sng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    Paramagnetic method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Paramagnetic sensor for measuring O2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Adjusts for temperature and partial pressure of water </a:t>
            </a:r>
            <a:r>
              <a:rPr lang="en-US" dirty="0" err="1" smtClean="0">
                <a:solidFill>
                  <a:schemeClr val="bg1"/>
                </a:solidFill>
              </a:rPr>
              <a:t>vapour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Calculates respiratory Q for each patient</a:t>
            </a:r>
          </a:p>
          <a:p>
            <a:pPr fontAlgn="auto"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</a:rPr>
              <a:t>Douglas Bag Method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Volumetric technique for measuring O2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Analyzes the collection of expired air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Utilizes a special mouthpiece and nose clip so that patient breathes only through mouth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A 2-way valve permits entry of room air while causing all expired air to be collected in the Douglas bag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Volume of air expired in a timed sample (3 min) is measured with a Tissot spirometer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101600" y="6248400"/>
            <a:ext cx="889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5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1996.</a:t>
            </a:r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Fick</a:t>
            </a:r>
            <a:r>
              <a:rPr lang="en-US" sz="3200" dirty="0">
                <a:solidFill>
                  <a:schemeClr val="bg1"/>
                </a:solidFill>
              </a:rPr>
              <a:t> Oxygen Method: O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 Consumption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609600"/>
          </a:xfrm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</a:rPr>
              <a:t>Douglas Bag Method</a:t>
            </a:r>
          </a:p>
        </p:txBody>
      </p:sp>
      <p:sp>
        <p:nvSpPr>
          <p:cNvPr id="51204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Step 1: Calculate oxygen difference</a:t>
            </a:r>
          </a:p>
        </p:txBody>
      </p:sp>
      <p:sp>
        <p:nvSpPr>
          <p:cNvPr id="51205" name="Text Box 17"/>
          <p:cNvSpPr txBox="1">
            <a:spLocks noChangeArrowheads="1"/>
          </p:cNvSpPr>
          <p:nvPr/>
        </p:nvSpPr>
        <p:spPr bwMode="auto">
          <a:xfrm>
            <a:off x="914400" y="3367088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content room air =  </a:t>
            </a:r>
          </a:p>
        </p:txBody>
      </p:sp>
      <p:sp>
        <p:nvSpPr>
          <p:cNvPr id="51206" name="Text Box 18"/>
          <p:cNvSpPr txBox="1">
            <a:spLocks noChangeArrowheads="1"/>
          </p:cNvSpPr>
          <p:nvPr/>
        </p:nvSpPr>
        <p:spPr bwMode="auto">
          <a:xfrm>
            <a:off x="4495800" y="3124200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pO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room air x 100</a:t>
            </a:r>
          </a:p>
        </p:txBody>
      </p:sp>
      <p:sp>
        <p:nvSpPr>
          <p:cNvPr id="51207" name="Line 19"/>
          <p:cNvSpPr>
            <a:spLocks noChangeShapeType="1"/>
          </p:cNvSpPr>
          <p:nvPr/>
        </p:nvSpPr>
        <p:spPr bwMode="auto">
          <a:xfrm>
            <a:off x="3733800" y="3581400"/>
            <a:ext cx="396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1208" name="Text Box 20"/>
          <p:cNvSpPr txBox="1">
            <a:spLocks noChangeArrowheads="1"/>
          </p:cNvSpPr>
          <p:nvPr/>
        </p:nvSpPr>
        <p:spPr bwMode="auto">
          <a:xfrm>
            <a:off x="3733800" y="35814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Corrected barometric pressure</a:t>
            </a:r>
          </a:p>
        </p:txBody>
      </p:sp>
      <p:sp>
        <p:nvSpPr>
          <p:cNvPr id="51209" name="Text Box 21"/>
          <p:cNvSpPr txBox="1">
            <a:spLocks noChangeArrowheads="1"/>
          </p:cNvSpPr>
          <p:nvPr/>
        </p:nvSpPr>
        <p:spPr bwMode="auto">
          <a:xfrm>
            <a:off x="914400" y="4341813"/>
            <a:ext cx="342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content expired air =  </a:t>
            </a:r>
          </a:p>
        </p:txBody>
      </p:sp>
      <p:sp>
        <p:nvSpPr>
          <p:cNvPr id="51210" name="Text Box 22"/>
          <p:cNvSpPr txBox="1">
            <a:spLocks noChangeArrowheads="1"/>
          </p:cNvSpPr>
          <p:nvPr/>
        </p:nvSpPr>
        <p:spPr bwMode="auto">
          <a:xfrm>
            <a:off x="4800600" y="40989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pO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expired air x 100</a:t>
            </a:r>
          </a:p>
        </p:txBody>
      </p:sp>
      <p:sp>
        <p:nvSpPr>
          <p:cNvPr id="51211" name="Line 23"/>
          <p:cNvSpPr>
            <a:spLocks noChangeShapeType="1"/>
          </p:cNvSpPr>
          <p:nvPr/>
        </p:nvSpPr>
        <p:spPr bwMode="auto">
          <a:xfrm>
            <a:off x="4038600" y="4556125"/>
            <a:ext cx="396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1212" name="Text Box 24"/>
          <p:cNvSpPr txBox="1">
            <a:spLocks noChangeArrowheads="1"/>
          </p:cNvSpPr>
          <p:nvPr/>
        </p:nvSpPr>
        <p:spPr bwMode="auto">
          <a:xfrm>
            <a:off x="4038600" y="4556125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Corrected barometric pressure</a:t>
            </a:r>
          </a:p>
        </p:txBody>
      </p:sp>
      <p:sp>
        <p:nvSpPr>
          <p:cNvPr id="51213" name="Text Box 25"/>
          <p:cNvSpPr txBox="1">
            <a:spLocks noChangeArrowheads="1"/>
          </p:cNvSpPr>
          <p:nvPr/>
        </p:nvSpPr>
        <p:spPr bwMode="auto">
          <a:xfrm>
            <a:off x="1371600" y="5546725"/>
            <a:ext cx="762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room air - 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expired air = ______ mL 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consumed / L air</a:t>
            </a:r>
          </a:p>
        </p:txBody>
      </p:sp>
      <p:sp>
        <p:nvSpPr>
          <p:cNvPr id="51214" name="Text Box 26"/>
          <p:cNvSpPr txBox="1">
            <a:spLocks noChangeArrowheads="1"/>
          </p:cNvSpPr>
          <p:nvPr/>
        </p:nvSpPr>
        <p:spPr bwMode="auto">
          <a:xfrm>
            <a:off x="914400" y="51054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Oxygen difference =</a:t>
            </a:r>
          </a:p>
        </p:txBody>
      </p:sp>
      <p:sp>
        <p:nvSpPr>
          <p:cNvPr id="51215" name="Text Box 27"/>
          <p:cNvSpPr txBox="1">
            <a:spLocks noChangeArrowheads="1"/>
          </p:cNvSpPr>
          <p:nvPr/>
        </p:nvSpPr>
        <p:spPr bwMode="auto">
          <a:xfrm>
            <a:off x="101600" y="6248400"/>
            <a:ext cx="889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5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1996.</a:t>
            </a:r>
          </a:p>
        </p:txBody>
      </p:sp>
      <p:sp>
        <p:nvSpPr>
          <p:cNvPr id="127005" name="Rectangle 29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Cardiac Output Measurement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Fick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Oxygen Method: O</a:t>
            </a:r>
            <a:r>
              <a:rPr lang="en-US" sz="3200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Consumption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114800"/>
          </a:xfrm>
        </p:spPr>
        <p:txBody>
          <a:bodyPr/>
          <a:lstStyle/>
          <a:p>
            <a:r>
              <a:rPr lang="en-US" sz="2400" u="sng" smtClean="0">
                <a:solidFill>
                  <a:schemeClr val="bg1"/>
                </a:solidFill>
              </a:rPr>
              <a:t>Damping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Dissipation of the energy of oscillation of a pressure management system, due to friction</a:t>
            </a:r>
          </a:p>
        </p:txBody>
      </p:sp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C000"/>
                </a:solidFill>
              </a:rPr>
              <a:t>Pressure Measurement</a:t>
            </a:r>
            <a:br>
              <a:rPr lang="en-US" sz="4000" smtClean="0">
                <a:solidFill>
                  <a:srgbClr val="FFC000"/>
                </a:solidFill>
              </a:rPr>
            </a:br>
            <a:r>
              <a:rPr lang="en-US" sz="2800" smtClean="0">
                <a:solidFill>
                  <a:srgbClr val="FFC000"/>
                </a:solidFill>
              </a:rPr>
              <a:t>Terminology</a:t>
            </a: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981075" y="3581400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Damping</a:t>
            </a:r>
          </a:p>
        </p:txBody>
      </p:sp>
      <p:sp>
        <p:nvSpPr>
          <p:cNvPr id="9222" name="Line 11"/>
          <p:cNvSpPr>
            <a:spLocks noChangeShapeType="1"/>
          </p:cNvSpPr>
          <p:nvPr/>
        </p:nvSpPr>
        <p:spPr bwMode="auto">
          <a:xfrm>
            <a:off x="2590800" y="3794125"/>
            <a:ext cx="38846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2590800" y="3870325"/>
            <a:ext cx="262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               catheter radius</a:t>
            </a:r>
            <a:endParaRPr lang="en-US" sz="2000" baseline="30000">
              <a:solidFill>
                <a:srgbClr val="00FFFF"/>
              </a:solidFill>
              <a:latin typeface="Calibri" pitchFamily="34" charset="0"/>
            </a:endParaRPr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2182813" y="3581400"/>
            <a:ext cx="330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α</a:t>
            </a: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3287713" y="3352800"/>
            <a:ext cx="203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Calibri" pitchFamily="34" charset="0"/>
              </a:rPr>
              <a:t>  viscosity of fluid </a:t>
            </a:r>
          </a:p>
        </p:txBody>
      </p:sp>
      <p:sp>
        <p:nvSpPr>
          <p:cNvPr id="9226" name="Text Box 21"/>
          <p:cNvSpPr txBox="1">
            <a:spLocks noChangeArrowheads="1"/>
          </p:cNvSpPr>
          <p:nvPr/>
        </p:nvSpPr>
        <p:spPr bwMode="auto">
          <a:xfrm>
            <a:off x="533400" y="4706938"/>
            <a:ext cx="2981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GREATER fluid viscosity</a:t>
            </a:r>
          </a:p>
        </p:txBody>
      </p:sp>
      <p:sp>
        <p:nvSpPr>
          <p:cNvPr id="9227" name="Text Box 22"/>
          <p:cNvSpPr txBox="1">
            <a:spLocks noChangeArrowheads="1"/>
          </p:cNvSpPr>
          <p:nvPr/>
        </p:nvSpPr>
        <p:spPr bwMode="auto">
          <a:xfrm>
            <a:off x="533400" y="5029200"/>
            <a:ext cx="27828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>
              <a:solidFill>
                <a:srgbClr val="FFFF00"/>
              </a:solidFill>
              <a:latin typeface="Calibri" pitchFamily="34" charset="0"/>
            </a:endParaRPr>
          </a:p>
          <a:p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SMALLER catheter radius</a:t>
            </a:r>
          </a:p>
        </p:txBody>
      </p:sp>
      <p:sp>
        <p:nvSpPr>
          <p:cNvPr id="9228" name="AutoShape 24"/>
          <p:cNvSpPr>
            <a:spLocks/>
          </p:cNvSpPr>
          <p:nvPr/>
        </p:nvSpPr>
        <p:spPr bwMode="auto">
          <a:xfrm>
            <a:off x="3581400" y="4740275"/>
            <a:ext cx="228600" cy="1066800"/>
          </a:xfrm>
          <a:prstGeom prst="rightBrace">
            <a:avLst>
              <a:gd name="adj1" fmla="val 38889"/>
              <a:gd name="adj2" fmla="val 50000"/>
            </a:avLst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9229" name="Text Box 25"/>
          <p:cNvSpPr txBox="1">
            <a:spLocks noChangeArrowheads="1"/>
          </p:cNvSpPr>
          <p:nvPr/>
        </p:nvSpPr>
        <p:spPr bwMode="auto">
          <a:xfrm>
            <a:off x="3959225" y="5045075"/>
            <a:ext cx="2459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FF00"/>
                </a:solidFill>
                <a:latin typeface="Calibri" pitchFamily="34" charset="0"/>
              </a:rPr>
              <a:t>GREATER damping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609600"/>
          </a:xfrm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</a:rPr>
              <a:t>Douglas Bag Method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685800" y="2514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Step 2: Calculate minute ventilation</a:t>
            </a:r>
          </a:p>
        </p:txBody>
      </p:sp>
      <p:grpSp>
        <p:nvGrpSpPr>
          <p:cNvPr id="52229" name="Group 23"/>
          <p:cNvGrpSpPr>
            <a:grpSpLocks/>
          </p:cNvGrpSpPr>
          <p:nvPr/>
        </p:nvGrpSpPr>
        <p:grpSpPr bwMode="auto">
          <a:xfrm>
            <a:off x="914400" y="3124200"/>
            <a:ext cx="8001000" cy="3143250"/>
            <a:chOff x="576" y="1968"/>
            <a:chExt cx="5040" cy="2077"/>
          </a:xfrm>
        </p:grpSpPr>
        <p:sp>
          <p:nvSpPr>
            <p:cNvPr id="52232" name="Text Box 6"/>
            <p:cNvSpPr txBox="1">
              <a:spLocks noChangeArrowheads="1"/>
            </p:cNvSpPr>
            <p:nvPr/>
          </p:nvSpPr>
          <p:spPr bwMode="auto">
            <a:xfrm>
              <a:off x="576" y="1968"/>
              <a:ext cx="489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Tissot difference = Tissot initial – Tissot final  =  _____ cm</a:t>
              </a:r>
            </a:p>
          </p:txBody>
        </p:sp>
        <p:sp>
          <p:nvSpPr>
            <p:cNvPr id="52233" name="Text Box 10"/>
            <p:cNvSpPr txBox="1">
              <a:spLocks noChangeArrowheads="1"/>
            </p:cNvSpPr>
            <p:nvPr/>
          </p:nvSpPr>
          <p:spPr bwMode="auto">
            <a:xfrm>
              <a:off x="576" y="2639"/>
              <a:ext cx="475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Total volume = Tissot volume + sample volume = _____ L</a:t>
              </a:r>
            </a:p>
          </p:txBody>
        </p:sp>
        <p:sp>
          <p:nvSpPr>
            <p:cNvPr id="52234" name="Text Box 15"/>
            <p:cNvSpPr txBox="1">
              <a:spLocks noChangeArrowheads="1"/>
            </p:cNvSpPr>
            <p:nvPr/>
          </p:nvSpPr>
          <p:spPr bwMode="auto">
            <a:xfrm>
              <a:off x="576" y="2976"/>
              <a:ext cx="465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Ventilation volume = </a:t>
              </a:r>
            </a:p>
          </p:txBody>
        </p:sp>
        <p:sp>
          <p:nvSpPr>
            <p:cNvPr id="52235" name="Text Box 16"/>
            <p:cNvSpPr txBox="1">
              <a:spLocks noChangeArrowheads="1"/>
            </p:cNvSpPr>
            <p:nvPr/>
          </p:nvSpPr>
          <p:spPr bwMode="auto">
            <a:xfrm>
              <a:off x="576" y="2294"/>
              <a:ext cx="5040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Tissot volume = Tissot difference x correction factor =  _____ L</a:t>
              </a:r>
            </a:p>
          </p:txBody>
        </p:sp>
        <p:sp>
          <p:nvSpPr>
            <p:cNvPr id="52236" name="Text Box 17"/>
            <p:cNvSpPr txBox="1">
              <a:spLocks noChangeArrowheads="1"/>
            </p:cNvSpPr>
            <p:nvPr/>
          </p:nvSpPr>
          <p:spPr bwMode="auto">
            <a:xfrm>
              <a:off x="864" y="3206"/>
              <a:ext cx="4656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Total volume expired air  x  correction factor = _____ L</a:t>
              </a:r>
            </a:p>
          </p:txBody>
        </p:sp>
        <p:sp>
          <p:nvSpPr>
            <p:cNvPr id="52237" name="Text Box 18"/>
            <p:cNvSpPr txBox="1">
              <a:spLocks noChangeArrowheads="1"/>
            </p:cNvSpPr>
            <p:nvPr/>
          </p:nvSpPr>
          <p:spPr bwMode="auto">
            <a:xfrm>
              <a:off x="576" y="3647"/>
              <a:ext cx="216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Minute ventilation =  </a:t>
              </a:r>
            </a:p>
          </p:txBody>
        </p:sp>
        <p:sp>
          <p:nvSpPr>
            <p:cNvPr id="52238" name="Text Box 19"/>
            <p:cNvSpPr txBox="1">
              <a:spLocks noChangeArrowheads="1"/>
            </p:cNvSpPr>
            <p:nvPr/>
          </p:nvSpPr>
          <p:spPr bwMode="auto">
            <a:xfrm>
              <a:off x="2304" y="3494"/>
              <a:ext cx="1584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Ventilation volume</a:t>
              </a:r>
            </a:p>
          </p:txBody>
        </p:sp>
        <p:sp>
          <p:nvSpPr>
            <p:cNvPr id="52239" name="Line 20"/>
            <p:cNvSpPr>
              <a:spLocks noChangeShapeType="1"/>
            </p:cNvSpPr>
            <p:nvPr/>
          </p:nvSpPr>
          <p:spPr bwMode="auto">
            <a:xfrm>
              <a:off x="2256" y="3782"/>
              <a:ext cx="168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sp>
          <p:nvSpPr>
            <p:cNvPr id="52240" name="Text Box 21"/>
            <p:cNvSpPr txBox="1">
              <a:spLocks noChangeArrowheads="1"/>
            </p:cNvSpPr>
            <p:nvPr/>
          </p:nvSpPr>
          <p:spPr bwMode="auto">
            <a:xfrm>
              <a:off x="2400" y="3782"/>
              <a:ext cx="153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Collection time</a:t>
              </a:r>
            </a:p>
          </p:txBody>
        </p:sp>
      </p:grpSp>
      <p:sp>
        <p:nvSpPr>
          <p:cNvPr id="52230" name="Text Box 22"/>
          <p:cNvSpPr txBox="1">
            <a:spLocks noChangeArrowheads="1"/>
          </p:cNvSpPr>
          <p:nvPr/>
        </p:nvSpPr>
        <p:spPr bwMode="auto">
          <a:xfrm>
            <a:off x="101600" y="6248400"/>
            <a:ext cx="889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5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1996.</a:t>
            </a:r>
          </a:p>
        </p:txBody>
      </p:sp>
      <p:sp>
        <p:nvSpPr>
          <p:cNvPr id="12904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Cardiac Output Measurement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Fick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Oxygen Method: O</a:t>
            </a:r>
            <a:r>
              <a:rPr lang="en-US" sz="3200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Consumption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609600"/>
          </a:xfrm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</a:rPr>
              <a:t>Douglas Bag Method</a:t>
            </a:r>
          </a:p>
        </p:txBody>
      </p:sp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685800" y="2514600"/>
            <a:ext cx="716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Step 3: Calculate oxygen consumption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914400" y="31242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consumption  =  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difference  x  minute ventilation</a:t>
            </a:r>
          </a:p>
        </p:txBody>
      </p:sp>
      <p:sp>
        <p:nvSpPr>
          <p:cNvPr id="53254" name="Text Box 12"/>
          <p:cNvSpPr txBox="1">
            <a:spLocks noChangeArrowheads="1"/>
          </p:cNvSpPr>
          <p:nvPr/>
        </p:nvSpPr>
        <p:spPr bwMode="auto">
          <a:xfrm>
            <a:off x="4191000" y="3641725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consumption</a:t>
            </a:r>
          </a:p>
        </p:txBody>
      </p:sp>
      <p:sp>
        <p:nvSpPr>
          <p:cNvPr id="53255" name="Line 13"/>
          <p:cNvSpPr>
            <a:spLocks noChangeShapeType="1"/>
          </p:cNvSpPr>
          <p:nvPr/>
        </p:nvSpPr>
        <p:spPr bwMode="auto">
          <a:xfrm>
            <a:off x="4114800" y="4098925"/>
            <a:ext cx="2667000" cy="15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3256" name="Text Box 14"/>
          <p:cNvSpPr txBox="1">
            <a:spLocks noChangeArrowheads="1"/>
          </p:cNvSpPr>
          <p:nvPr/>
        </p:nvSpPr>
        <p:spPr bwMode="auto">
          <a:xfrm>
            <a:off x="4267200" y="4098925"/>
            <a:ext cx="2438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Body surface area</a:t>
            </a:r>
          </a:p>
        </p:txBody>
      </p:sp>
      <p:sp>
        <p:nvSpPr>
          <p:cNvPr id="53257" name="Text Box 15"/>
          <p:cNvSpPr txBox="1">
            <a:spLocks noChangeArrowheads="1"/>
          </p:cNvSpPr>
          <p:nvPr/>
        </p:nvSpPr>
        <p:spPr bwMode="auto">
          <a:xfrm>
            <a:off x="914400" y="3886200"/>
            <a:ext cx="320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consumption index  =</a:t>
            </a:r>
          </a:p>
        </p:txBody>
      </p:sp>
      <p:sp>
        <p:nvSpPr>
          <p:cNvPr id="53258" name="Text Box 16"/>
          <p:cNvSpPr txBox="1">
            <a:spLocks noChangeArrowheads="1"/>
          </p:cNvSpPr>
          <p:nvPr/>
        </p:nvSpPr>
        <p:spPr bwMode="auto">
          <a:xfrm>
            <a:off x="101600" y="6248400"/>
            <a:ext cx="889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5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1996.</a:t>
            </a:r>
          </a:p>
        </p:txBody>
      </p:sp>
      <p:sp>
        <p:nvSpPr>
          <p:cNvPr id="130066" name="Rectangle 1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Cardiac Output Measurement</a:t>
            </a:r>
            <a:br>
              <a:rPr lang="en-US" sz="40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200" dirty="0" err="1">
                <a:solidFill>
                  <a:schemeClr val="bg1">
                    <a:lumMod val="95000"/>
                  </a:schemeClr>
                </a:solidFill>
              </a:rPr>
              <a:t>Fick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Oxygen Method: O</a:t>
            </a:r>
            <a:r>
              <a:rPr lang="en-US" sz="3200" baseline="-25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 Consumption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Fick</a:t>
            </a:r>
            <a:r>
              <a:rPr lang="en-US" sz="3200" dirty="0">
                <a:solidFill>
                  <a:schemeClr val="bg1"/>
                </a:solidFill>
              </a:rPr>
              <a:t> Oxygen Method: O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 Consumption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572000"/>
          </a:xfrm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</a:rPr>
              <a:t>Polarographic O</a:t>
            </a:r>
            <a:r>
              <a:rPr lang="en-US" sz="2800" baseline="-25000" smtClean="0">
                <a:solidFill>
                  <a:srgbClr val="FFFF00"/>
                </a:solidFill>
              </a:rPr>
              <a:t>2</a:t>
            </a:r>
            <a:r>
              <a:rPr lang="en-US" sz="2800" smtClean="0">
                <a:solidFill>
                  <a:srgbClr val="FFFF00"/>
                </a:solidFill>
              </a:rPr>
              <a:t> Method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Metabolic rate meter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Device contains a polarographic oxygen sensor cell, a hood and a blower of variable speed connected to  the oxygen sensor.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The MRM adjusts the variable-speed blower to maintain a unidirectional flow of air from the room through the hood and via a connecting hose to the polarographic oxygen-sensing cell</a:t>
            </a:r>
            <a:r>
              <a:rPr lang="en-US" sz="2400" smtClean="0"/>
              <a:t>.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4277" name="Text Box 6"/>
          <p:cNvSpPr txBox="1">
            <a:spLocks noChangeArrowheads="1"/>
          </p:cNvSpPr>
          <p:nvPr/>
        </p:nvSpPr>
        <p:spPr bwMode="auto">
          <a:xfrm>
            <a:off x="101600" y="6248400"/>
            <a:ext cx="8890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Fick</a:t>
            </a:r>
            <a:r>
              <a:rPr lang="en-US" sz="3200" dirty="0">
                <a:solidFill>
                  <a:schemeClr val="bg1"/>
                </a:solidFill>
              </a:rPr>
              <a:t> Oxygen Method: O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 Consumption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533400"/>
          </a:xfrm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</a:rPr>
              <a:t>Polarographic O</a:t>
            </a:r>
            <a:r>
              <a:rPr lang="en-US" sz="2800" baseline="-25000" smtClean="0">
                <a:solidFill>
                  <a:srgbClr val="FFFF00"/>
                </a:solidFill>
              </a:rPr>
              <a:t>2</a:t>
            </a:r>
            <a:r>
              <a:rPr lang="en-US" sz="2800" smtClean="0">
                <a:solidFill>
                  <a:srgbClr val="FFFF00"/>
                </a:solidFill>
              </a:rPr>
              <a:t> Method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914400" y="2362200"/>
            <a:ext cx="2992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= 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R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+ 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- 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1219200" y="2971800"/>
            <a:ext cx="352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M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= Blower Discharge Rate</a:t>
            </a:r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1219200" y="3336925"/>
            <a:ext cx="321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R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= Room Air Entry Rate</a:t>
            </a:r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1219200" y="3717925"/>
            <a:ext cx="34909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I  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= Patient Inhalation Rate</a:t>
            </a:r>
          </a:p>
        </p:txBody>
      </p:sp>
      <p:sp>
        <p:nvSpPr>
          <p:cNvPr id="55305" name="Text Box 11"/>
          <p:cNvSpPr txBox="1">
            <a:spLocks noChangeArrowheads="1"/>
          </p:cNvSpPr>
          <p:nvPr/>
        </p:nvSpPr>
        <p:spPr bwMode="auto">
          <a:xfrm>
            <a:off x="1219200" y="4098925"/>
            <a:ext cx="3548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E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= Patient Exhalation Rate</a:t>
            </a:r>
          </a:p>
        </p:txBody>
      </p:sp>
      <p:sp>
        <p:nvSpPr>
          <p:cNvPr id="55306" name="Text Box 13"/>
          <p:cNvSpPr txBox="1">
            <a:spLocks noChangeArrowheads="1"/>
          </p:cNvSpPr>
          <p:nvPr/>
        </p:nvSpPr>
        <p:spPr bwMode="auto">
          <a:xfrm>
            <a:off x="914400" y="4738688"/>
            <a:ext cx="518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O2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= (F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x 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) - (F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x 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5307" name="Text Box 14"/>
          <p:cNvSpPr txBox="1">
            <a:spLocks noChangeArrowheads="1"/>
          </p:cNvSpPr>
          <p:nvPr/>
        </p:nvSpPr>
        <p:spPr bwMode="auto">
          <a:xfrm>
            <a:off x="1219200" y="5334000"/>
            <a:ext cx="5626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F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= Fractional room air O2 content = 0.209</a:t>
            </a:r>
          </a:p>
        </p:txBody>
      </p:sp>
      <p:sp>
        <p:nvSpPr>
          <p:cNvPr id="55308" name="Text Box 15"/>
          <p:cNvSpPr txBox="1">
            <a:spLocks noChangeArrowheads="1"/>
          </p:cNvSpPr>
          <p:nvPr/>
        </p:nvSpPr>
        <p:spPr bwMode="auto">
          <a:xfrm>
            <a:off x="1219200" y="5699125"/>
            <a:ext cx="7753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F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= Fractional content of O2 flowing past polarographic cell</a:t>
            </a:r>
          </a:p>
        </p:txBody>
      </p:sp>
      <p:sp>
        <p:nvSpPr>
          <p:cNvPr id="55309" name="Text Box 16"/>
          <p:cNvSpPr txBox="1">
            <a:spLocks noChangeArrowheads="1"/>
          </p:cNvSpPr>
          <p:nvPr/>
        </p:nvSpPr>
        <p:spPr bwMode="auto">
          <a:xfrm>
            <a:off x="101600" y="6248400"/>
            <a:ext cx="889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5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1996.</a:t>
            </a:r>
          </a:p>
        </p:txBody>
      </p:sp>
      <p:pic>
        <p:nvPicPr>
          <p:cNvPr id="55310" name="Picture 17" descr="MRM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519363"/>
            <a:ext cx="40386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1" name="Arc 20"/>
          <p:cNvSpPr>
            <a:spLocks/>
          </p:cNvSpPr>
          <p:nvPr/>
        </p:nvSpPr>
        <p:spPr bwMode="auto">
          <a:xfrm>
            <a:off x="5867400" y="3048000"/>
            <a:ext cx="611188" cy="458788"/>
          </a:xfrm>
          <a:custGeom>
            <a:avLst/>
            <a:gdLst>
              <a:gd name="T0" fmla="*/ 0 w 28233"/>
              <a:gd name="T1" fmla="*/ 187360 h 21600"/>
              <a:gd name="T2" fmla="*/ 611188 w 28233"/>
              <a:gd name="T3" fmla="*/ 61703 h 21600"/>
              <a:gd name="T4" fmla="*/ 376978 w 28233"/>
              <a:gd name="T5" fmla="*/ 458788 h 21600"/>
              <a:gd name="T6" fmla="*/ 0 60000 65536"/>
              <a:gd name="T7" fmla="*/ 0 60000 65536"/>
              <a:gd name="T8" fmla="*/ 0 60000 65536"/>
              <a:gd name="T9" fmla="*/ 0 w 28233"/>
              <a:gd name="T10" fmla="*/ 0 h 21600"/>
              <a:gd name="T11" fmla="*/ 28233 w 2823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233" h="21600" fill="none" extrusionOk="0">
                <a:moveTo>
                  <a:pt x="-1" y="8820"/>
                </a:moveTo>
                <a:cubicBezTo>
                  <a:pt x="4069" y="3275"/>
                  <a:pt x="10535" y="-1"/>
                  <a:pt x="17414" y="0"/>
                </a:cubicBezTo>
                <a:cubicBezTo>
                  <a:pt x="21213" y="0"/>
                  <a:pt x="24944" y="1001"/>
                  <a:pt x="28233" y="2904"/>
                </a:cubicBezTo>
              </a:path>
              <a:path w="28233" h="21600" stroke="0" extrusionOk="0">
                <a:moveTo>
                  <a:pt x="-1" y="8820"/>
                </a:moveTo>
                <a:cubicBezTo>
                  <a:pt x="4069" y="3275"/>
                  <a:pt x="10535" y="-1"/>
                  <a:pt x="17414" y="0"/>
                </a:cubicBezTo>
                <a:cubicBezTo>
                  <a:pt x="21213" y="0"/>
                  <a:pt x="24944" y="1001"/>
                  <a:pt x="28233" y="2904"/>
                </a:cubicBezTo>
                <a:lnTo>
                  <a:pt x="17414" y="21600"/>
                </a:lnTo>
                <a:close/>
              </a:path>
            </a:pathLst>
          </a:cu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2" name="Arc 21"/>
          <p:cNvSpPr>
            <a:spLocks/>
          </p:cNvSpPr>
          <p:nvPr/>
        </p:nvSpPr>
        <p:spPr bwMode="auto">
          <a:xfrm>
            <a:off x="5445125" y="3222625"/>
            <a:ext cx="428625" cy="434975"/>
          </a:xfrm>
          <a:custGeom>
            <a:avLst/>
            <a:gdLst>
              <a:gd name="T0" fmla="*/ 148813 w 18768"/>
              <a:gd name="T1" fmla="*/ 0 h 20594"/>
              <a:gd name="T2" fmla="*/ 428625 w 18768"/>
              <a:gd name="T3" fmla="*/ 209145 h 20594"/>
              <a:gd name="T4" fmla="*/ 0 w 18768"/>
              <a:gd name="T5" fmla="*/ 434975 h 20594"/>
              <a:gd name="T6" fmla="*/ 0 60000 65536"/>
              <a:gd name="T7" fmla="*/ 0 60000 65536"/>
              <a:gd name="T8" fmla="*/ 0 60000 65536"/>
              <a:gd name="T9" fmla="*/ 0 w 18768"/>
              <a:gd name="T10" fmla="*/ 0 h 20594"/>
              <a:gd name="T11" fmla="*/ 18768 w 18768"/>
              <a:gd name="T12" fmla="*/ 20594 h 2059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768" h="20594" fill="none" extrusionOk="0">
                <a:moveTo>
                  <a:pt x="6515" y="0"/>
                </a:moveTo>
                <a:cubicBezTo>
                  <a:pt x="11700" y="1640"/>
                  <a:pt x="16076" y="5176"/>
                  <a:pt x="18768" y="9901"/>
                </a:cubicBezTo>
              </a:path>
              <a:path w="18768" h="20594" stroke="0" extrusionOk="0">
                <a:moveTo>
                  <a:pt x="6515" y="0"/>
                </a:moveTo>
                <a:cubicBezTo>
                  <a:pt x="11700" y="1640"/>
                  <a:pt x="16076" y="5176"/>
                  <a:pt x="18768" y="9901"/>
                </a:cubicBezTo>
                <a:lnTo>
                  <a:pt x="0" y="20594"/>
                </a:lnTo>
                <a:close/>
              </a:path>
            </a:pathLst>
          </a:custGeom>
          <a:noFill/>
          <a:ln w="444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3" name="Arc 24"/>
          <p:cNvSpPr>
            <a:spLocks/>
          </p:cNvSpPr>
          <p:nvPr/>
        </p:nvSpPr>
        <p:spPr bwMode="auto">
          <a:xfrm>
            <a:off x="5257800" y="3733800"/>
            <a:ext cx="533400" cy="381000"/>
          </a:xfrm>
          <a:custGeom>
            <a:avLst/>
            <a:gdLst>
              <a:gd name="T0" fmla="*/ 533400 w 28329"/>
              <a:gd name="T1" fmla="*/ 273526 h 21600"/>
              <a:gd name="T2" fmla="*/ 0 w 28329"/>
              <a:gd name="T3" fmla="*/ 300302 h 21600"/>
              <a:gd name="T4" fmla="*/ 250291 w 28329"/>
              <a:gd name="T5" fmla="*/ 0 h 21600"/>
              <a:gd name="T6" fmla="*/ 0 60000 65536"/>
              <a:gd name="T7" fmla="*/ 0 60000 65536"/>
              <a:gd name="T8" fmla="*/ 0 60000 65536"/>
              <a:gd name="T9" fmla="*/ 0 w 28329"/>
              <a:gd name="T10" fmla="*/ 0 h 21600"/>
              <a:gd name="T11" fmla="*/ 28329 w 283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329" h="21600" fill="none" extrusionOk="0">
                <a:moveTo>
                  <a:pt x="28329" y="15507"/>
                </a:moveTo>
                <a:cubicBezTo>
                  <a:pt x="24299" y="19414"/>
                  <a:pt x="18906" y="21599"/>
                  <a:pt x="13293" y="21600"/>
                </a:cubicBezTo>
                <a:cubicBezTo>
                  <a:pt x="8475" y="21600"/>
                  <a:pt x="3796" y="19989"/>
                  <a:pt x="-1" y="17025"/>
                </a:cubicBezTo>
              </a:path>
              <a:path w="28329" h="21600" stroke="0" extrusionOk="0">
                <a:moveTo>
                  <a:pt x="28329" y="15507"/>
                </a:moveTo>
                <a:cubicBezTo>
                  <a:pt x="24299" y="19414"/>
                  <a:pt x="18906" y="21599"/>
                  <a:pt x="13293" y="21600"/>
                </a:cubicBezTo>
                <a:cubicBezTo>
                  <a:pt x="8475" y="21600"/>
                  <a:pt x="3796" y="19989"/>
                  <a:pt x="-1" y="17025"/>
                </a:cubicBezTo>
                <a:lnTo>
                  <a:pt x="13293" y="0"/>
                </a:lnTo>
                <a:close/>
              </a:path>
            </a:pathLst>
          </a:custGeom>
          <a:noFill/>
          <a:ln w="444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4" name="Oval 25"/>
          <p:cNvSpPr>
            <a:spLocks noChangeArrowheads="1"/>
          </p:cNvSpPr>
          <p:nvPr/>
        </p:nvSpPr>
        <p:spPr bwMode="auto">
          <a:xfrm>
            <a:off x="4953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V</a:t>
            </a:r>
            <a:r>
              <a:rPr lang="en-US" baseline="-25000">
                <a:latin typeface="Calibri" pitchFamily="34" charset="0"/>
              </a:rPr>
              <a:t>R</a:t>
            </a:r>
          </a:p>
        </p:txBody>
      </p:sp>
      <p:sp>
        <p:nvSpPr>
          <p:cNvPr id="55315" name="Rectangle 27"/>
          <p:cNvSpPr>
            <a:spLocks noChangeArrowheads="1"/>
          </p:cNvSpPr>
          <p:nvPr/>
        </p:nvSpPr>
        <p:spPr bwMode="auto">
          <a:xfrm>
            <a:off x="8534400" y="3581400"/>
            <a:ext cx="2286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6" name="Arc 18"/>
          <p:cNvSpPr>
            <a:spLocks/>
          </p:cNvSpPr>
          <p:nvPr/>
        </p:nvSpPr>
        <p:spPr bwMode="auto">
          <a:xfrm>
            <a:off x="8305800" y="3352800"/>
            <a:ext cx="304800" cy="533400"/>
          </a:xfrm>
          <a:custGeom>
            <a:avLst/>
            <a:gdLst>
              <a:gd name="T0" fmla="*/ 304800 w 22790"/>
              <a:gd name="T1" fmla="*/ 187060 h 21600"/>
              <a:gd name="T2" fmla="*/ 0 w 22790"/>
              <a:gd name="T3" fmla="*/ 529622 h 21600"/>
              <a:gd name="T4" fmla="*/ 34265 w 22790"/>
              <a:gd name="T5" fmla="*/ 0 h 21600"/>
              <a:gd name="T6" fmla="*/ 0 60000 65536"/>
              <a:gd name="T7" fmla="*/ 0 60000 65536"/>
              <a:gd name="T8" fmla="*/ 0 60000 65536"/>
              <a:gd name="T9" fmla="*/ 0 w 22790"/>
              <a:gd name="T10" fmla="*/ 0 h 21600"/>
              <a:gd name="T11" fmla="*/ 22790 w 2279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90" h="21600" fill="none" extrusionOk="0">
                <a:moveTo>
                  <a:pt x="22790" y="7575"/>
                </a:moveTo>
                <a:cubicBezTo>
                  <a:pt x="19631" y="16010"/>
                  <a:pt x="11569" y="21599"/>
                  <a:pt x="2562" y="21600"/>
                </a:cubicBezTo>
                <a:cubicBezTo>
                  <a:pt x="1705" y="21600"/>
                  <a:pt x="850" y="21549"/>
                  <a:pt x="-1" y="21447"/>
                </a:cubicBezTo>
              </a:path>
              <a:path w="22790" h="21600" stroke="0" extrusionOk="0">
                <a:moveTo>
                  <a:pt x="22790" y="7575"/>
                </a:moveTo>
                <a:cubicBezTo>
                  <a:pt x="19631" y="16010"/>
                  <a:pt x="11569" y="21599"/>
                  <a:pt x="2562" y="21600"/>
                </a:cubicBezTo>
                <a:cubicBezTo>
                  <a:pt x="1705" y="21600"/>
                  <a:pt x="850" y="21549"/>
                  <a:pt x="-1" y="21447"/>
                </a:cubicBezTo>
                <a:lnTo>
                  <a:pt x="2562" y="0"/>
                </a:lnTo>
                <a:close/>
              </a:path>
            </a:pathLst>
          </a:custGeom>
          <a:noFill/>
          <a:ln w="444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17" name="Oval 28"/>
          <p:cNvSpPr>
            <a:spLocks noChangeArrowheads="1"/>
          </p:cNvSpPr>
          <p:nvPr/>
        </p:nvSpPr>
        <p:spPr bwMode="auto">
          <a:xfrm>
            <a:off x="7924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V</a:t>
            </a:r>
            <a:r>
              <a:rPr lang="en-US" baseline="-25000">
                <a:latin typeface="Calibri" pitchFamily="34" charset="0"/>
              </a:rPr>
              <a:t>M</a:t>
            </a:r>
          </a:p>
        </p:txBody>
      </p:sp>
      <p:sp>
        <p:nvSpPr>
          <p:cNvPr id="55318" name="Oval 29"/>
          <p:cNvSpPr>
            <a:spLocks noChangeArrowheads="1"/>
          </p:cNvSpPr>
          <p:nvPr/>
        </p:nvSpPr>
        <p:spPr bwMode="auto">
          <a:xfrm>
            <a:off x="5867400" y="2590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V</a:t>
            </a:r>
            <a:r>
              <a:rPr lang="en-US" baseline="-25000">
                <a:latin typeface="Calibri" pitchFamily="34" charset="0"/>
              </a:rPr>
              <a:t>E</a:t>
            </a:r>
          </a:p>
        </p:txBody>
      </p:sp>
      <p:sp>
        <p:nvSpPr>
          <p:cNvPr id="55319" name="Oval 30"/>
          <p:cNvSpPr>
            <a:spLocks noChangeArrowheads="1"/>
          </p:cNvSpPr>
          <p:nvPr/>
        </p:nvSpPr>
        <p:spPr bwMode="auto">
          <a:xfrm>
            <a:off x="51816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>
                <a:latin typeface="Calibri" pitchFamily="34" charset="0"/>
              </a:rPr>
              <a:t>V</a:t>
            </a:r>
            <a:r>
              <a:rPr lang="en-US" baseline="-25000">
                <a:latin typeface="Calibri" pitchFamily="34" charset="0"/>
              </a:rPr>
              <a:t>I</a:t>
            </a:r>
          </a:p>
        </p:txBody>
      </p:sp>
      <p:sp>
        <p:nvSpPr>
          <p:cNvPr id="55320" name="Oval 31"/>
          <p:cNvSpPr>
            <a:spLocks noChangeArrowheads="1"/>
          </p:cNvSpPr>
          <p:nvPr/>
        </p:nvSpPr>
        <p:spPr bwMode="auto">
          <a:xfrm>
            <a:off x="5775325" y="396240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5321" name="Oval 32"/>
          <p:cNvSpPr>
            <a:spLocks noChangeArrowheads="1"/>
          </p:cNvSpPr>
          <p:nvPr/>
        </p:nvSpPr>
        <p:spPr bwMode="auto">
          <a:xfrm>
            <a:off x="5241925" y="3505200"/>
            <a:ext cx="92075" cy="920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533400"/>
          </a:xfrm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</a:rPr>
              <a:t>Polarographic O</a:t>
            </a:r>
            <a:r>
              <a:rPr lang="en-US" sz="2800" baseline="-25000" smtClean="0">
                <a:solidFill>
                  <a:srgbClr val="FFFF00"/>
                </a:solidFill>
              </a:rPr>
              <a:t>2</a:t>
            </a:r>
            <a:r>
              <a:rPr lang="en-US" sz="2800" smtClean="0">
                <a:solidFill>
                  <a:srgbClr val="FFFF00"/>
                </a:solidFill>
              </a:rPr>
              <a:t> Method</a:t>
            </a: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324" name="Text Box 10"/>
          <p:cNvSpPr txBox="1">
            <a:spLocks noChangeArrowheads="1"/>
          </p:cNvSpPr>
          <p:nvPr/>
        </p:nvSpPr>
        <p:spPr bwMode="auto">
          <a:xfrm>
            <a:off x="914400" y="2452688"/>
            <a:ext cx="5181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O2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= (F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x 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R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) - (F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2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x 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6325" name="Text Box 13"/>
          <p:cNvSpPr txBox="1">
            <a:spLocks noChangeArrowheads="1"/>
          </p:cNvSpPr>
          <p:nvPr/>
        </p:nvSpPr>
        <p:spPr bwMode="auto">
          <a:xfrm>
            <a:off x="914400" y="2986088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O2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= 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M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(0.209 - F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) + 0.209 (V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I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- 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6326" name="Text Box 14"/>
          <p:cNvSpPr txBox="1">
            <a:spLocks noChangeArrowheads="1"/>
          </p:cNvSpPr>
          <p:nvPr/>
        </p:nvSpPr>
        <p:spPr bwMode="auto">
          <a:xfrm>
            <a:off x="7239000" y="22860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Constant if steady state</a:t>
            </a:r>
          </a:p>
        </p:txBody>
      </p:sp>
      <p:sp>
        <p:nvSpPr>
          <p:cNvPr id="56327" name="Line 15"/>
          <p:cNvSpPr>
            <a:spLocks noChangeShapeType="1"/>
          </p:cNvSpPr>
          <p:nvPr/>
        </p:nvSpPr>
        <p:spPr bwMode="auto">
          <a:xfrm flipV="1">
            <a:off x="6324600" y="2895600"/>
            <a:ext cx="914400" cy="6858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6328" name="Text Box 17"/>
          <p:cNvSpPr txBox="1">
            <a:spLocks noChangeArrowheads="1"/>
          </p:cNvSpPr>
          <p:nvPr/>
        </p:nvSpPr>
        <p:spPr bwMode="auto">
          <a:xfrm>
            <a:off x="1219200" y="3702050"/>
            <a:ext cx="5562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Servocontrolled system adjusts VM to keep fractional O2 content of air moving past polarographic sensor (FMO2) at  0.199</a:t>
            </a:r>
          </a:p>
        </p:txBody>
      </p:sp>
      <p:sp>
        <p:nvSpPr>
          <p:cNvPr id="56329" name="Line 18"/>
          <p:cNvSpPr>
            <a:spLocks noChangeShapeType="1"/>
          </p:cNvSpPr>
          <p:nvPr/>
        </p:nvSpPr>
        <p:spPr bwMode="auto">
          <a:xfrm flipH="1">
            <a:off x="3505200" y="3048000"/>
            <a:ext cx="914400" cy="609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6330" name="Text Box 19"/>
          <p:cNvSpPr txBox="1">
            <a:spLocks noChangeArrowheads="1"/>
          </p:cNvSpPr>
          <p:nvPr/>
        </p:nvSpPr>
        <p:spPr bwMode="auto">
          <a:xfrm>
            <a:off x="914400" y="4738688"/>
            <a:ext cx="6629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O2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= 0.01 (V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) + 0.209 (V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I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- 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6331" name="Text Box 21"/>
          <p:cNvSpPr txBox="1">
            <a:spLocks noChangeArrowheads="1"/>
          </p:cNvSpPr>
          <p:nvPr/>
        </p:nvSpPr>
        <p:spPr bwMode="auto">
          <a:xfrm>
            <a:off x="6400800" y="434340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bg1"/>
                </a:solidFill>
                <a:latin typeface="Calibri" pitchFamily="34" charset="0"/>
              </a:rPr>
              <a:t>Respiratory quotient</a:t>
            </a:r>
          </a:p>
          <a:p>
            <a:pPr eaLnBrk="0" hangingPunct="0"/>
            <a:r>
              <a:rPr lang="en-US">
                <a:solidFill>
                  <a:schemeClr val="bg1"/>
                </a:solidFill>
                <a:latin typeface="Calibri" pitchFamily="34" charset="0"/>
              </a:rPr>
              <a:t>RQ = V</a:t>
            </a:r>
            <a:r>
              <a:rPr lang="en-US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/ V</a:t>
            </a:r>
            <a:r>
              <a:rPr lang="en-US" baseline="-25000">
                <a:solidFill>
                  <a:schemeClr val="bg1"/>
                </a:solidFill>
                <a:latin typeface="Calibri" pitchFamily="34" charset="0"/>
              </a:rPr>
              <a:t>E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 = 1.0</a:t>
            </a:r>
          </a:p>
        </p:txBody>
      </p:sp>
      <p:sp>
        <p:nvSpPr>
          <p:cNvPr id="56332" name="Text Box 22"/>
          <p:cNvSpPr txBox="1">
            <a:spLocks noChangeArrowheads="1"/>
          </p:cNvSpPr>
          <p:nvPr/>
        </p:nvSpPr>
        <p:spPr bwMode="auto">
          <a:xfrm>
            <a:off x="914400" y="5410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O2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= 0.01 (V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M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6333" name="Line 23"/>
          <p:cNvSpPr>
            <a:spLocks noChangeShapeType="1"/>
          </p:cNvSpPr>
          <p:nvPr/>
        </p:nvSpPr>
        <p:spPr bwMode="auto">
          <a:xfrm flipV="1">
            <a:off x="4953000" y="4724400"/>
            <a:ext cx="1295400" cy="609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56334" name="Text Box 24"/>
          <p:cNvSpPr txBox="1">
            <a:spLocks noChangeArrowheads="1"/>
          </p:cNvSpPr>
          <p:nvPr/>
        </p:nvSpPr>
        <p:spPr bwMode="auto">
          <a:xfrm>
            <a:off x="101600" y="6248400"/>
            <a:ext cx="8890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5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1996.</a:t>
            </a:r>
          </a:p>
        </p:txBody>
      </p:sp>
      <p:sp>
        <p:nvSpPr>
          <p:cNvPr id="124954" name="Rectangle 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Fick</a:t>
            </a:r>
            <a:r>
              <a:rPr lang="en-US" sz="3200" dirty="0">
                <a:solidFill>
                  <a:schemeClr val="bg1"/>
                </a:solidFill>
              </a:rPr>
              <a:t> Oxygen Method: O</a:t>
            </a:r>
            <a:r>
              <a:rPr lang="en-US" sz="3200" baseline="-25000" dirty="0">
                <a:solidFill>
                  <a:schemeClr val="bg1"/>
                </a:solidFill>
              </a:rPr>
              <a:t>2</a:t>
            </a:r>
            <a:r>
              <a:rPr lang="en-US" sz="3200" dirty="0">
                <a:solidFill>
                  <a:schemeClr val="bg1"/>
                </a:solidFill>
              </a:rPr>
              <a:t> Consumption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Sampling technique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Mixed venous sample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Collect from pulmonary artery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Collection from more proximal site may result in error with left-right shunting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Arterial sample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Ideal source: pulmonary vein</a:t>
            </a:r>
          </a:p>
          <a:p>
            <a:pPr lvl="2">
              <a:lnSpc>
                <a:spcPct val="90000"/>
              </a:lnSpc>
            </a:pPr>
            <a:r>
              <a:rPr lang="en-US" sz="2000" smtClean="0">
                <a:solidFill>
                  <a:schemeClr val="bg1"/>
                </a:solidFill>
              </a:rPr>
              <a:t>Alternative sites: LV, peripheral arterial</a:t>
            </a:r>
          </a:p>
          <a:p>
            <a:pPr lvl="3">
              <a:lnSpc>
                <a:spcPct val="90000"/>
              </a:lnSpc>
            </a:pPr>
            <a:r>
              <a:rPr lang="en-US" sz="1800" smtClean="0">
                <a:solidFill>
                  <a:schemeClr val="bg1"/>
                </a:solidFill>
              </a:rPr>
              <a:t>If arterial desaturation (SaO2 &lt; 95%) present, right-to-left shunt must be excluded</a:t>
            </a:r>
          </a:p>
          <a:p>
            <a:pPr>
              <a:lnSpc>
                <a:spcPct val="90000"/>
              </a:lnSpc>
            </a:pPr>
            <a:r>
              <a:rPr lang="en-US" sz="2800" smtClean="0">
                <a:solidFill>
                  <a:schemeClr val="bg1"/>
                </a:solidFill>
              </a:rPr>
              <a:t>Measurement</a:t>
            </a:r>
          </a:p>
          <a:p>
            <a:pPr lvl="1"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Reflectance (spectophotometric analysis ) oximetry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Cardiac Output Measurement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3200" smtClean="0">
                <a:solidFill>
                  <a:schemeClr val="bg1"/>
                </a:solidFill>
              </a:rPr>
              <a:t>Fick Oxygen Method: A V O</a:t>
            </a:r>
            <a:r>
              <a:rPr lang="en-US" sz="3200" baseline="-25000" smtClean="0">
                <a:solidFill>
                  <a:schemeClr val="bg1"/>
                </a:solidFill>
              </a:rPr>
              <a:t>2</a:t>
            </a:r>
            <a:r>
              <a:rPr lang="en-US" sz="3200" smtClean="0">
                <a:solidFill>
                  <a:schemeClr val="bg1"/>
                </a:solidFill>
              </a:rPr>
              <a:t> difference</a:t>
            </a:r>
            <a:endParaRPr lang="en-US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n-US" sz="4000" smtClean="0">
                <a:solidFill>
                  <a:schemeClr val="bg1"/>
                </a:solidFill>
              </a:rPr>
              <a:t>Cardiac Output Measurement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3200" smtClean="0">
                <a:solidFill>
                  <a:schemeClr val="bg1"/>
                </a:solidFill>
              </a:rPr>
              <a:t>Fick Oxygen Method: AV O</a:t>
            </a:r>
            <a:r>
              <a:rPr lang="en-US" sz="3200" baseline="-25000" smtClean="0">
                <a:solidFill>
                  <a:schemeClr val="bg1"/>
                </a:solidFill>
              </a:rPr>
              <a:t>2</a:t>
            </a:r>
            <a:r>
              <a:rPr lang="en-US" sz="3200" smtClean="0">
                <a:solidFill>
                  <a:schemeClr val="bg1"/>
                </a:solidFill>
              </a:rPr>
              <a:t> Difference</a:t>
            </a:r>
            <a:endParaRPr lang="en-US" sz="160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58372" name="Group 22"/>
          <p:cNvGrpSpPr>
            <a:grpSpLocks/>
          </p:cNvGrpSpPr>
          <p:nvPr/>
        </p:nvGrpSpPr>
        <p:grpSpPr bwMode="auto">
          <a:xfrm>
            <a:off x="457200" y="1828800"/>
            <a:ext cx="8305800" cy="4275138"/>
            <a:chOff x="288" y="1152"/>
            <a:chExt cx="5232" cy="2746"/>
          </a:xfrm>
        </p:grpSpPr>
        <p:sp>
          <p:nvSpPr>
            <p:cNvPr id="58374" name="Text Box 6"/>
            <p:cNvSpPr txBox="1">
              <a:spLocks noChangeArrowheads="1"/>
            </p:cNvSpPr>
            <p:nvPr/>
          </p:nvSpPr>
          <p:spPr bwMode="auto">
            <a:xfrm>
              <a:off x="384" y="1521"/>
              <a:ext cx="321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O</a:t>
              </a:r>
              <a:r>
                <a:rPr lang="en-US" sz="2000" baseline="-250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 carrying capacity (mL O</a:t>
              </a:r>
              <a:r>
                <a:rPr lang="en-US" sz="2000" baseline="-25000">
                  <a:solidFill>
                    <a:schemeClr val="bg1"/>
                  </a:solidFill>
                  <a:latin typeface="Calibri" pitchFamily="34" charset="0"/>
                </a:rPr>
                <a:t>2 </a:t>
              </a: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/ L blood) = </a:t>
              </a:r>
            </a:p>
          </p:txBody>
        </p:sp>
        <p:sp>
          <p:nvSpPr>
            <p:cNvPr id="58375" name="Text Box 11"/>
            <p:cNvSpPr txBox="1">
              <a:spLocks noChangeArrowheads="1"/>
            </p:cNvSpPr>
            <p:nvPr/>
          </p:nvSpPr>
          <p:spPr bwMode="auto">
            <a:xfrm>
              <a:off x="864" y="1752"/>
              <a:ext cx="398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    1.36 mL O</a:t>
              </a:r>
              <a:r>
                <a:rPr lang="en-US" sz="2000" baseline="-25000">
                  <a:solidFill>
                    <a:schemeClr val="bg1"/>
                  </a:solidFill>
                  <a:latin typeface="Calibri" pitchFamily="34" charset="0"/>
                </a:rPr>
                <a:t>2 </a:t>
              </a: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/ gm Hgb x 10 mL/dL x Hgb (gm/dL)</a:t>
              </a:r>
            </a:p>
          </p:txBody>
        </p:sp>
        <p:sp>
          <p:nvSpPr>
            <p:cNvPr id="58376" name="Text Box 13"/>
            <p:cNvSpPr txBox="1">
              <a:spLocks noChangeArrowheads="1"/>
            </p:cNvSpPr>
            <p:nvPr/>
          </p:nvSpPr>
          <p:spPr bwMode="auto">
            <a:xfrm>
              <a:off x="288" y="1152"/>
              <a:ext cx="4512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FFFF"/>
                  </a:solidFill>
                  <a:latin typeface="Calibri" pitchFamily="34" charset="0"/>
                </a:rPr>
                <a:t>Step 1: Theoretical oxygen carrying capacity</a:t>
              </a:r>
            </a:p>
          </p:txBody>
        </p:sp>
        <p:sp>
          <p:nvSpPr>
            <p:cNvPr id="58377" name="Text Box 14"/>
            <p:cNvSpPr txBox="1">
              <a:spLocks noChangeArrowheads="1"/>
            </p:cNvSpPr>
            <p:nvPr/>
          </p:nvSpPr>
          <p:spPr bwMode="auto">
            <a:xfrm>
              <a:off x="288" y="2075"/>
              <a:ext cx="4512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FFFF"/>
                  </a:solidFill>
                  <a:latin typeface="Calibri" pitchFamily="34" charset="0"/>
                </a:rPr>
                <a:t>Step 2: Determine arterial oxygen content</a:t>
              </a:r>
            </a:p>
          </p:txBody>
        </p:sp>
        <p:sp>
          <p:nvSpPr>
            <p:cNvPr id="58378" name="Text Box 15"/>
            <p:cNvSpPr txBox="1">
              <a:spLocks noChangeArrowheads="1"/>
            </p:cNvSpPr>
            <p:nvPr/>
          </p:nvSpPr>
          <p:spPr bwMode="auto">
            <a:xfrm>
              <a:off x="384" y="2388"/>
              <a:ext cx="4944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Arterial O</a:t>
              </a:r>
              <a:r>
                <a:rPr lang="en-US" sz="2000" baseline="-250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 content = Arterial saturation x O</a:t>
              </a:r>
              <a:r>
                <a:rPr lang="en-US" sz="2000" baseline="-250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 carrying capacity</a:t>
              </a:r>
            </a:p>
          </p:txBody>
        </p:sp>
        <p:sp>
          <p:nvSpPr>
            <p:cNvPr id="58379" name="Text Box 16"/>
            <p:cNvSpPr txBox="1">
              <a:spLocks noChangeArrowheads="1"/>
            </p:cNvSpPr>
            <p:nvPr/>
          </p:nvSpPr>
          <p:spPr bwMode="auto">
            <a:xfrm>
              <a:off x="288" y="2720"/>
              <a:ext cx="4848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FFFF"/>
                  </a:solidFill>
                  <a:latin typeface="Calibri" pitchFamily="34" charset="0"/>
                </a:rPr>
                <a:t>Step 3: Determine mixed venous oxygen content</a:t>
              </a:r>
            </a:p>
          </p:txBody>
        </p:sp>
        <p:sp>
          <p:nvSpPr>
            <p:cNvPr id="58380" name="Text Box 17"/>
            <p:cNvSpPr txBox="1">
              <a:spLocks noChangeArrowheads="1"/>
            </p:cNvSpPr>
            <p:nvPr/>
          </p:nvSpPr>
          <p:spPr bwMode="auto">
            <a:xfrm>
              <a:off x="384" y="3643"/>
              <a:ext cx="504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AV O</a:t>
              </a:r>
              <a:r>
                <a:rPr lang="en-US" sz="2000" baseline="-250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 difference = Arterial O2 content - Mixed venous O</a:t>
              </a:r>
              <a:r>
                <a:rPr lang="en-US" sz="2000" baseline="-25000">
                  <a:solidFill>
                    <a:schemeClr val="bg1"/>
                  </a:solidFill>
                  <a:latin typeface="Calibri" pitchFamily="34" charset="0"/>
                </a:rPr>
                <a:t>2 </a:t>
              </a: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content</a:t>
              </a:r>
            </a:p>
          </p:txBody>
        </p:sp>
        <p:sp>
          <p:nvSpPr>
            <p:cNvPr id="58381" name="Text Box 18"/>
            <p:cNvSpPr txBox="1">
              <a:spLocks noChangeArrowheads="1"/>
            </p:cNvSpPr>
            <p:nvPr/>
          </p:nvSpPr>
          <p:spPr bwMode="auto">
            <a:xfrm>
              <a:off x="288" y="3366"/>
              <a:ext cx="4848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FFFF"/>
                  </a:solidFill>
                  <a:latin typeface="Calibri" pitchFamily="34" charset="0"/>
                </a:rPr>
                <a:t>Step 3: Determine A-V O</a:t>
              </a:r>
              <a:r>
                <a:rPr lang="en-US" sz="2400" baseline="-25000">
                  <a:solidFill>
                    <a:srgbClr val="00FFFF"/>
                  </a:solidFill>
                  <a:latin typeface="Calibri" pitchFamily="34" charset="0"/>
                </a:rPr>
                <a:t>2</a:t>
              </a:r>
              <a:r>
                <a:rPr lang="en-US" sz="2400">
                  <a:solidFill>
                    <a:srgbClr val="00FFFF"/>
                  </a:solidFill>
                  <a:latin typeface="Calibri" pitchFamily="34" charset="0"/>
                </a:rPr>
                <a:t> oxygen difference</a:t>
              </a:r>
            </a:p>
          </p:txBody>
        </p:sp>
        <p:sp>
          <p:nvSpPr>
            <p:cNvPr id="58382" name="Text Box 19"/>
            <p:cNvSpPr txBox="1">
              <a:spLocks noChangeArrowheads="1"/>
            </p:cNvSpPr>
            <p:nvPr/>
          </p:nvSpPr>
          <p:spPr bwMode="auto">
            <a:xfrm>
              <a:off x="384" y="2997"/>
              <a:ext cx="5136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Mixed venous O</a:t>
              </a:r>
              <a:r>
                <a:rPr lang="en-US" sz="2000" baseline="-250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 content = MV saturation x O</a:t>
              </a:r>
              <a:r>
                <a:rPr lang="en-US" sz="2000" baseline="-25000">
                  <a:solidFill>
                    <a:schemeClr val="bg1"/>
                  </a:solidFill>
                  <a:latin typeface="Calibri" pitchFamily="34" charset="0"/>
                </a:rPr>
                <a:t>2</a:t>
              </a:r>
              <a:r>
                <a:rPr lang="en-US" sz="2000">
                  <a:solidFill>
                    <a:schemeClr val="bg1"/>
                  </a:solidFill>
                  <a:latin typeface="Calibri" pitchFamily="34" charset="0"/>
                </a:rPr>
                <a:t> carrying capacity</a:t>
              </a:r>
            </a:p>
          </p:txBody>
        </p:sp>
      </p:grpSp>
      <p:sp>
        <p:nvSpPr>
          <p:cNvPr id="58373" name="Text Box 20"/>
          <p:cNvSpPr txBox="1">
            <a:spLocks noChangeArrowheads="1"/>
          </p:cNvSpPr>
          <p:nvPr/>
        </p:nvSpPr>
        <p:spPr bwMode="auto">
          <a:xfrm>
            <a:off x="101600" y="6248400"/>
            <a:ext cx="889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Baim DS and Grossman W. Cardiac Catheterization, Angiography, and Intervention.  8</a:t>
            </a:r>
            <a:r>
              <a:rPr lang="en-US" sz="14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Edition.  Baltimore: Williams and Wilkins,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Fick</a:t>
            </a:r>
            <a:r>
              <a:rPr lang="en-US" sz="3200" dirty="0">
                <a:solidFill>
                  <a:schemeClr val="bg1"/>
                </a:solidFill>
              </a:rPr>
              <a:t> Oxygen Method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3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876800"/>
          </a:xfrm>
        </p:spPr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Fick oxygen method total error </a:t>
            </a:r>
            <a:r>
              <a:rPr lang="en-US" sz="2400" smtClean="0">
                <a:solidFill>
                  <a:schemeClr val="bg1"/>
                </a:solidFill>
                <a:sym typeface="Symbol" pitchFamily="18" charset="2"/>
              </a:rPr>
              <a:t> 10%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Error in O2 consumption </a:t>
            </a:r>
            <a:r>
              <a:rPr lang="en-US" sz="2000" smtClean="0">
                <a:solidFill>
                  <a:schemeClr val="bg1"/>
                </a:solidFill>
                <a:sym typeface="Symbol" pitchFamily="18" charset="2"/>
              </a:rPr>
              <a:t> 6%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Error in AV O2 difference </a:t>
            </a:r>
            <a:r>
              <a:rPr lang="en-US" sz="2000" smtClean="0">
                <a:solidFill>
                  <a:schemeClr val="bg1"/>
                </a:solidFill>
                <a:sym typeface="Symbol" pitchFamily="18" charset="2"/>
              </a:rPr>
              <a:t> 5%.  Narrow AV O2 differences more subject to error, and therefore Fick method is most accurate in low cardiac output states </a:t>
            </a:r>
            <a:endParaRPr lang="en-US" sz="2000" smtClean="0">
              <a:solidFill>
                <a:schemeClr val="bg1"/>
              </a:solidFill>
            </a:endParaRPr>
          </a:p>
          <a:p>
            <a:r>
              <a:rPr lang="en-US" sz="2400" smtClean="0">
                <a:solidFill>
                  <a:schemeClr val="bg1"/>
                </a:solidFill>
              </a:rPr>
              <a:t>Sources of Error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Incomplete collection of expired air (Douglas bag)</a:t>
            </a:r>
          </a:p>
          <a:p>
            <a:pPr lvl="2"/>
            <a:r>
              <a:rPr lang="en-US" sz="1800" smtClean="0">
                <a:solidFill>
                  <a:schemeClr val="bg1"/>
                </a:solidFill>
              </a:rPr>
              <a:t>Underestimate O2 consumption and CO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Respiratory quotient = 1</a:t>
            </a:r>
          </a:p>
          <a:p>
            <a:pPr lvl="2"/>
            <a:r>
              <a:rPr lang="en-US" sz="1800" smtClean="0">
                <a:solidFill>
                  <a:schemeClr val="bg1"/>
                </a:solidFill>
              </a:rPr>
              <a:t>Volume of CO2 expired is not equal to O2 inspired</a:t>
            </a:r>
          </a:p>
          <a:p>
            <a:pPr lvl="2"/>
            <a:r>
              <a:rPr lang="en-US" sz="1800" smtClean="0">
                <a:solidFill>
                  <a:schemeClr val="bg1"/>
                </a:solidFill>
              </a:rPr>
              <a:t>Leads to underestimation of O2 consumption and CO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Incorrect timing of expired air collection (Douglas bag)</a:t>
            </a:r>
          </a:p>
          <a:p>
            <a:pPr lvl="1"/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Fick</a:t>
            </a:r>
            <a:r>
              <a:rPr lang="en-US" sz="3200" dirty="0">
                <a:solidFill>
                  <a:schemeClr val="bg1"/>
                </a:solidFill>
              </a:rPr>
              <a:t> Oxygen Method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724400"/>
          </a:xfrm>
        </p:spPr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Sources of Error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Spectophotometric determination of blood oxygen saturation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Changes in mean pulmonary volume</a:t>
            </a:r>
          </a:p>
          <a:p>
            <a:pPr lvl="2"/>
            <a:r>
              <a:rPr lang="en-US" sz="1800" smtClean="0">
                <a:solidFill>
                  <a:schemeClr val="bg1"/>
                </a:solidFill>
              </a:rPr>
              <a:t>Douglas bag and MRM measure amount of O2 entering lungs, not actual oxygen consumption</a:t>
            </a:r>
          </a:p>
          <a:p>
            <a:pPr lvl="2"/>
            <a:r>
              <a:rPr lang="en-US" sz="1800" smtClean="0">
                <a:solidFill>
                  <a:schemeClr val="bg1"/>
                </a:solidFill>
              </a:rPr>
              <a:t>Patient may progressively increase or decrease pulmonary volume during sample collection.  If patient relaxes and breathes smaller volumes, CO is underestimated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Improper collection of mixed venous blood sample</a:t>
            </a:r>
          </a:p>
          <a:p>
            <a:pPr lvl="2"/>
            <a:r>
              <a:rPr lang="en-US" sz="1800" smtClean="0">
                <a:solidFill>
                  <a:schemeClr val="bg1"/>
                </a:solidFill>
              </a:rPr>
              <a:t>Contamination with PCW blood</a:t>
            </a:r>
          </a:p>
          <a:p>
            <a:pPr lvl="2"/>
            <a:r>
              <a:rPr lang="en-US" sz="1800" smtClean="0">
                <a:solidFill>
                  <a:schemeClr val="bg1"/>
                </a:solidFill>
              </a:rPr>
              <a:t>Sampling from more proximal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Does VO₂ actually need to be measured?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Technical difficulties, expense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Assumption that O₂ consumption can be predicted from BSA.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Resting O₂ consumption- 125 ml/m² or 110 ml/m² for elderly patients.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180 pts; VO₂= CO(indicator dilution technique)</a:t>
            </a:r>
          </a:p>
          <a:p>
            <a:endParaRPr lang="en-US" sz="2400" smtClean="0">
              <a:solidFill>
                <a:schemeClr val="bg1"/>
              </a:solidFill>
            </a:endParaRPr>
          </a:p>
          <a:p>
            <a:endParaRPr lang="en-US" sz="2400" smtClean="0">
              <a:solidFill>
                <a:schemeClr val="bg1"/>
              </a:solidFill>
            </a:endParaRPr>
          </a:p>
          <a:p>
            <a:r>
              <a:rPr lang="en-US" sz="2400" smtClean="0">
                <a:solidFill>
                  <a:schemeClr val="bg1"/>
                </a:solidFill>
              </a:rPr>
              <a:t>126±26 ml/mt/m²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Large discrepancies + direct measurement vs assumed values of O₂ consumption(&gt;half the pts differing by &gt;± 10%- </a:t>
            </a:r>
            <a:r>
              <a:rPr lang="en-US" sz="2400" i="1" smtClean="0">
                <a:solidFill>
                  <a:srgbClr val="FFC000"/>
                </a:solidFill>
              </a:rPr>
              <a:t>kendrick et al; UK; EHJ 1988</a:t>
            </a:r>
            <a:r>
              <a:rPr lang="en-US" sz="240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381000" y="6096000"/>
            <a:ext cx="830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>
                <a:solidFill>
                  <a:srgbClr val="FFC000"/>
                </a:solidFill>
                <a:latin typeface="Calibri" pitchFamily="34" charset="0"/>
              </a:rPr>
              <a:t>Dehmer et al;oxygen consumption in adult patients during cardiac catheterisation;clin cardiology 1982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667000" y="3505200"/>
            <a:ext cx="40386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6" name="TextBox 7"/>
          <p:cNvSpPr txBox="1">
            <a:spLocks noChangeArrowheads="1"/>
          </p:cNvSpPr>
          <p:nvPr/>
        </p:nvSpPr>
        <p:spPr bwMode="auto">
          <a:xfrm>
            <a:off x="2819400" y="3581400"/>
            <a:ext cx="533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A V oxygen difference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C000"/>
                </a:solidFill>
              </a:rPr>
              <a:t>Pressure Measurement</a:t>
            </a:r>
            <a:br>
              <a:rPr lang="en-US" sz="4000" smtClean="0">
                <a:solidFill>
                  <a:srgbClr val="FFC000"/>
                </a:solidFill>
              </a:rPr>
            </a:br>
            <a:r>
              <a:rPr lang="en-US" sz="2800" smtClean="0">
                <a:solidFill>
                  <a:srgbClr val="FFC000"/>
                </a:solidFill>
              </a:rPr>
              <a:t>Harmonics- Wigger’s principle</a:t>
            </a:r>
          </a:p>
        </p:txBody>
      </p:sp>
      <p:sp>
        <p:nvSpPr>
          <p:cNvPr id="10243" name="Freeform 7"/>
          <p:cNvSpPr>
            <a:spLocks/>
          </p:cNvSpPr>
          <p:nvPr/>
        </p:nvSpPr>
        <p:spPr bwMode="auto">
          <a:xfrm>
            <a:off x="3135313" y="3260725"/>
            <a:ext cx="3810000" cy="927100"/>
          </a:xfrm>
          <a:custGeom>
            <a:avLst/>
            <a:gdLst>
              <a:gd name="T0" fmla="*/ 0 w 2256"/>
              <a:gd name="T1" fmla="*/ 920 h 1600"/>
              <a:gd name="T2" fmla="*/ 432 w 2256"/>
              <a:gd name="T3" fmla="*/ 1400 h 1600"/>
              <a:gd name="T4" fmla="*/ 1152 w 2256"/>
              <a:gd name="T5" fmla="*/ 8 h 1600"/>
              <a:gd name="T6" fmla="*/ 1776 w 2256"/>
              <a:gd name="T7" fmla="*/ 1448 h 1600"/>
              <a:gd name="T8" fmla="*/ 2256 w 2256"/>
              <a:gd name="T9" fmla="*/ 920 h 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1600"/>
              <a:gd name="T17" fmla="*/ 2256 w 2256"/>
              <a:gd name="T18" fmla="*/ 1600 h 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1600">
                <a:moveTo>
                  <a:pt x="0" y="920"/>
                </a:moveTo>
                <a:cubicBezTo>
                  <a:pt x="120" y="1236"/>
                  <a:pt x="240" y="1552"/>
                  <a:pt x="432" y="1400"/>
                </a:cubicBezTo>
                <a:cubicBezTo>
                  <a:pt x="624" y="1248"/>
                  <a:pt x="928" y="0"/>
                  <a:pt x="1152" y="8"/>
                </a:cubicBezTo>
                <a:cubicBezTo>
                  <a:pt x="1376" y="16"/>
                  <a:pt x="1592" y="1296"/>
                  <a:pt x="1776" y="1448"/>
                </a:cubicBezTo>
                <a:cubicBezTo>
                  <a:pt x="1960" y="1600"/>
                  <a:pt x="2108" y="1260"/>
                  <a:pt x="2256" y="920"/>
                </a:cubicBezTo>
              </a:path>
            </a:pathLst>
          </a:cu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4" name="Freeform 15"/>
          <p:cNvSpPr>
            <a:spLocks/>
          </p:cNvSpPr>
          <p:nvPr/>
        </p:nvSpPr>
        <p:spPr bwMode="auto">
          <a:xfrm>
            <a:off x="3211513" y="4191000"/>
            <a:ext cx="3581400" cy="457200"/>
          </a:xfrm>
          <a:custGeom>
            <a:avLst/>
            <a:gdLst>
              <a:gd name="T0" fmla="*/ 0 w 2256"/>
              <a:gd name="T1" fmla="*/ 1920 h 1920"/>
              <a:gd name="T2" fmla="*/ 576 w 2256"/>
              <a:gd name="T3" fmla="*/ 0 h 1920"/>
              <a:gd name="T4" fmla="*/ 1152 w 2256"/>
              <a:gd name="T5" fmla="*/ 1920 h 1920"/>
              <a:gd name="T6" fmla="*/ 1680 w 2256"/>
              <a:gd name="T7" fmla="*/ 0 h 1920"/>
              <a:gd name="T8" fmla="*/ 2256 w 2256"/>
              <a:gd name="T9" fmla="*/ 1920 h 1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56"/>
              <a:gd name="T16" fmla="*/ 0 h 1920"/>
              <a:gd name="T17" fmla="*/ 2256 w 2256"/>
              <a:gd name="T18" fmla="*/ 1920 h 1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56" h="1920">
                <a:moveTo>
                  <a:pt x="0" y="1920"/>
                </a:moveTo>
                <a:cubicBezTo>
                  <a:pt x="192" y="960"/>
                  <a:pt x="384" y="0"/>
                  <a:pt x="576" y="0"/>
                </a:cubicBezTo>
                <a:cubicBezTo>
                  <a:pt x="768" y="0"/>
                  <a:pt x="968" y="1920"/>
                  <a:pt x="1152" y="1920"/>
                </a:cubicBezTo>
                <a:cubicBezTo>
                  <a:pt x="1336" y="1920"/>
                  <a:pt x="1496" y="0"/>
                  <a:pt x="1680" y="0"/>
                </a:cubicBezTo>
                <a:cubicBezTo>
                  <a:pt x="1864" y="0"/>
                  <a:pt x="2060" y="960"/>
                  <a:pt x="2256" y="1920"/>
                </a:cubicBezTo>
              </a:path>
            </a:pathLst>
          </a:custGeom>
          <a:noFill/>
          <a:ln w="22225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5" name="Freeform 18"/>
          <p:cNvSpPr>
            <a:spLocks/>
          </p:cNvSpPr>
          <p:nvPr/>
        </p:nvSpPr>
        <p:spPr bwMode="auto">
          <a:xfrm>
            <a:off x="3059113" y="4724400"/>
            <a:ext cx="3962400" cy="381000"/>
          </a:xfrm>
          <a:custGeom>
            <a:avLst/>
            <a:gdLst>
              <a:gd name="T0" fmla="*/ 0 w 2832"/>
              <a:gd name="T1" fmla="*/ 960 h 960"/>
              <a:gd name="T2" fmla="*/ 480 w 2832"/>
              <a:gd name="T3" fmla="*/ 0 h 960"/>
              <a:gd name="T4" fmla="*/ 960 w 2832"/>
              <a:gd name="T5" fmla="*/ 960 h 960"/>
              <a:gd name="T6" fmla="*/ 1392 w 2832"/>
              <a:gd name="T7" fmla="*/ 0 h 960"/>
              <a:gd name="T8" fmla="*/ 1872 w 2832"/>
              <a:gd name="T9" fmla="*/ 960 h 960"/>
              <a:gd name="T10" fmla="*/ 2304 w 2832"/>
              <a:gd name="T11" fmla="*/ 0 h 960"/>
              <a:gd name="T12" fmla="*/ 2832 w 2832"/>
              <a:gd name="T13" fmla="*/ 96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32"/>
              <a:gd name="T22" fmla="*/ 0 h 960"/>
              <a:gd name="T23" fmla="*/ 2832 w 2832"/>
              <a:gd name="T24" fmla="*/ 960 h 96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32" h="960">
                <a:moveTo>
                  <a:pt x="0" y="960"/>
                </a:moveTo>
                <a:cubicBezTo>
                  <a:pt x="160" y="480"/>
                  <a:pt x="320" y="0"/>
                  <a:pt x="480" y="0"/>
                </a:cubicBezTo>
                <a:cubicBezTo>
                  <a:pt x="640" y="0"/>
                  <a:pt x="808" y="960"/>
                  <a:pt x="960" y="960"/>
                </a:cubicBezTo>
                <a:cubicBezTo>
                  <a:pt x="1112" y="960"/>
                  <a:pt x="1240" y="0"/>
                  <a:pt x="1392" y="0"/>
                </a:cubicBezTo>
                <a:cubicBezTo>
                  <a:pt x="1544" y="0"/>
                  <a:pt x="1720" y="960"/>
                  <a:pt x="1872" y="960"/>
                </a:cubicBezTo>
                <a:cubicBezTo>
                  <a:pt x="2024" y="960"/>
                  <a:pt x="2144" y="0"/>
                  <a:pt x="2304" y="0"/>
                </a:cubicBezTo>
                <a:cubicBezTo>
                  <a:pt x="2464" y="0"/>
                  <a:pt x="2648" y="480"/>
                  <a:pt x="2832" y="960"/>
                </a:cubicBezTo>
              </a:path>
            </a:pathLst>
          </a:cu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6" name="Freeform 19"/>
          <p:cNvSpPr>
            <a:spLocks/>
          </p:cNvSpPr>
          <p:nvPr/>
        </p:nvSpPr>
        <p:spPr bwMode="auto">
          <a:xfrm>
            <a:off x="3059113" y="5181600"/>
            <a:ext cx="4038600" cy="317500"/>
          </a:xfrm>
          <a:custGeom>
            <a:avLst/>
            <a:gdLst>
              <a:gd name="T0" fmla="*/ 16 w 2944"/>
              <a:gd name="T1" fmla="*/ 872 h 968"/>
              <a:gd name="T2" fmla="*/ 64 w 2944"/>
              <a:gd name="T3" fmla="*/ 824 h 968"/>
              <a:gd name="T4" fmla="*/ 400 w 2944"/>
              <a:gd name="T5" fmla="*/ 8 h 968"/>
              <a:gd name="T6" fmla="*/ 736 w 2944"/>
              <a:gd name="T7" fmla="*/ 872 h 968"/>
              <a:gd name="T8" fmla="*/ 1120 w 2944"/>
              <a:gd name="T9" fmla="*/ 8 h 968"/>
              <a:gd name="T10" fmla="*/ 1456 w 2944"/>
              <a:gd name="T11" fmla="*/ 872 h 968"/>
              <a:gd name="T12" fmla="*/ 1840 w 2944"/>
              <a:gd name="T13" fmla="*/ 8 h 968"/>
              <a:gd name="T14" fmla="*/ 2224 w 2944"/>
              <a:gd name="T15" fmla="*/ 872 h 968"/>
              <a:gd name="T16" fmla="*/ 2560 w 2944"/>
              <a:gd name="T17" fmla="*/ 8 h 968"/>
              <a:gd name="T18" fmla="*/ 2944 w 2944"/>
              <a:gd name="T19" fmla="*/ 872 h 96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44"/>
              <a:gd name="T31" fmla="*/ 0 h 968"/>
              <a:gd name="T32" fmla="*/ 2944 w 2944"/>
              <a:gd name="T33" fmla="*/ 968 h 96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44" h="968">
                <a:moveTo>
                  <a:pt x="16" y="872"/>
                </a:moveTo>
                <a:cubicBezTo>
                  <a:pt x="8" y="920"/>
                  <a:pt x="0" y="968"/>
                  <a:pt x="64" y="824"/>
                </a:cubicBezTo>
                <a:cubicBezTo>
                  <a:pt x="128" y="680"/>
                  <a:pt x="288" y="0"/>
                  <a:pt x="400" y="8"/>
                </a:cubicBezTo>
                <a:cubicBezTo>
                  <a:pt x="512" y="16"/>
                  <a:pt x="616" y="872"/>
                  <a:pt x="736" y="872"/>
                </a:cubicBezTo>
                <a:cubicBezTo>
                  <a:pt x="856" y="872"/>
                  <a:pt x="1000" y="8"/>
                  <a:pt x="1120" y="8"/>
                </a:cubicBezTo>
                <a:cubicBezTo>
                  <a:pt x="1240" y="8"/>
                  <a:pt x="1336" y="872"/>
                  <a:pt x="1456" y="872"/>
                </a:cubicBezTo>
                <a:cubicBezTo>
                  <a:pt x="1576" y="872"/>
                  <a:pt x="1712" y="8"/>
                  <a:pt x="1840" y="8"/>
                </a:cubicBezTo>
                <a:cubicBezTo>
                  <a:pt x="1968" y="8"/>
                  <a:pt x="2104" y="872"/>
                  <a:pt x="2224" y="872"/>
                </a:cubicBezTo>
                <a:cubicBezTo>
                  <a:pt x="2344" y="872"/>
                  <a:pt x="2440" y="8"/>
                  <a:pt x="2560" y="8"/>
                </a:cubicBezTo>
                <a:cubicBezTo>
                  <a:pt x="2680" y="8"/>
                  <a:pt x="2812" y="440"/>
                  <a:pt x="2944" y="872"/>
                </a:cubicBezTo>
              </a:path>
            </a:pathLst>
          </a:custGeom>
          <a:noFill/>
          <a:ln w="22225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7" name="Freeform 20"/>
          <p:cNvSpPr>
            <a:spLocks/>
          </p:cNvSpPr>
          <p:nvPr/>
        </p:nvSpPr>
        <p:spPr bwMode="auto">
          <a:xfrm>
            <a:off x="3059113" y="5562600"/>
            <a:ext cx="4114800" cy="228600"/>
          </a:xfrm>
          <a:custGeom>
            <a:avLst/>
            <a:gdLst>
              <a:gd name="T0" fmla="*/ 0 w 3360"/>
              <a:gd name="T1" fmla="*/ 528 h 536"/>
              <a:gd name="T2" fmla="*/ 336 w 3360"/>
              <a:gd name="T3" fmla="*/ 48 h 536"/>
              <a:gd name="T4" fmla="*/ 672 w 3360"/>
              <a:gd name="T5" fmla="*/ 528 h 536"/>
              <a:gd name="T6" fmla="*/ 1008 w 3360"/>
              <a:gd name="T7" fmla="*/ 48 h 536"/>
              <a:gd name="T8" fmla="*/ 1344 w 3360"/>
              <a:gd name="T9" fmla="*/ 528 h 536"/>
              <a:gd name="T10" fmla="*/ 1680 w 3360"/>
              <a:gd name="T11" fmla="*/ 48 h 536"/>
              <a:gd name="T12" fmla="*/ 1968 w 3360"/>
              <a:gd name="T13" fmla="*/ 528 h 536"/>
              <a:gd name="T14" fmla="*/ 2304 w 3360"/>
              <a:gd name="T15" fmla="*/ 48 h 536"/>
              <a:gd name="T16" fmla="*/ 2640 w 3360"/>
              <a:gd name="T17" fmla="*/ 528 h 536"/>
              <a:gd name="T18" fmla="*/ 2976 w 3360"/>
              <a:gd name="T19" fmla="*/ 0 h 536"/>
              <a:gd name="T20" fmla="*/ 3360 w 3360"/>
              <a:gd name="T21" fmla="*/ 528 h 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360"/>
              <a:gd name="T34" fmla="*/ 0 h 536"/>
              <a:gd name="T35" fmla="*/ 3360 w 3360"/>
              <a:gd name="T36" fmla="*/ 536 h 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360" h="536">
                <a:moveTo>
                  <a:pt x="0" y="528"/>
                </a:moveTo>
                <a:cubicBezTo>
                  <a:pt x="112" y="288"/>
                  <a:pt x="224" y="48"/>
                  <a:pt x="336" y="48"/>
                </a:cubicBezTo>
                <a:cubicBezTo>
                  <a:pt x="448" y="48"/>
                  <a:pt x="560" y="528"/>
                  <a:pt x="672" y="528"/>
                </a:cubicBezTo>
                <a:cubicBezTo>
                  <a:pt x="784" y="528"/>
                  <a:pt x="896" y="48"/>
                  <a:pt x="1008" y="48"/>
                </a:cubicBezTo>
                <a:cubicBezTo>
                  <a:pt x="1120" y="48"/>
                  <a:pt x="1232" y="528"/>
                  <a:pt x="1344" y="528"/>
                </a:cubicBezTo>
                <a:cubicBezTo>
                  <a:pt x="1456" y="528"/>
                  <a:pt x="1576" y="48"/>
                  <a:pt x="1680" y="48"/>
                </a:cubicBezTo>
                <a:cubicBezTo>
                  <a:pt x="1784" y="48"/>
                  <a:pt x="1864" y="528"/>
                  <a:pt x="1968" y="528"/>
                </a:cubicBezTo>
                <a:cubicBezTo>
                  <a:pt x="2072" y="528"/>
                  <a:pt x="2192" y="48"/>
                  <a:pt x="2304" y="48"/>
                </a:cubicBezTo>
                <a:cubicBezTo>
                  <a:pt x="2416" y="48"/>
                  <a:pt x="2528" y="536"/>
                  <a:pt x="2640" y="528"/>
                </a:cubicBezTo>
                <a:cubicBezTo>
                  <a:pt x="2752" y="520"/>
                  <a:pt x="2856" y="0"/>
                  <a:pt x="2976" y="0"/>
                </a:cubicBezTo>
                <a:cubicBezTo>
                  <a:pt x="3096" y="0"/>
                  <a:pt x="3228" y="264"/>
                  <a:pt x="3360" y="528"/>
                </a:cubicBezTo>
              </a:path>
            </a:pathLst>
          </a:custGeom>
          <a:noFill/>
          <a:ln w="2222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8" name="Freeform 21"/>
          <p:cNvSpPr>
            <a:spLocks/>
          </p:cNvSpPr>
          <p:nvPr/>
        </p:nvSpPr>
        <p:spPr bwMode="auto">
          <a:xfrm>
            <a:off x="2982913" y="5943600"/>
            <a:ext cx="4191000" cy="152400"/>
          </a:xfrm>
          <a:custGeom>
            <a:avLst/>
            <a:gdLst>
              <a:gd name="T0" fmla="*/ 0 w 3216"/>
              <a:gd name="T1" fmla="*/ 480 h 480"/>
              <a:gd name="T2" fmla="*/ 240 w 3216"/>
              <a:gd name="T3" fmla="*/ 0 h 480"/>
              <a:gd name="T4" fmla="*/ 480 w 3216"/>
              <a:gd name="T5" fmla="*/ 480 h 480"/>
              <a:gd name="T6" fmla="*/ 768 w 3216"/>
              <a:gd name="T7" fmla="*/ 0 h 480"/>
              <a:gd name="T8" fmla="*/ 1008 w 3216"/>
              <a:gd name="T9" fmla="*/ 480 h 480"/>
              <a:gd name="T10" fmla="*/ 1296 w 3216"/>
              <a:gd name="T11" fmla="*/ 0 h 480"/>
              <a:gd name="T12" fmla="*/ 1536 w 3216"/>
              <a:gd name="T13" fmla="*/ 480 h 480"/>
              <a:gd name="T14" fmla="*/ 1824 w 3216"/>
              <a:gd name="T15" fmla="*/ 0 h 480"/>
              <a:gd name="T16" fmla="*/ 2112 w 3216"/>
              <a:gd name="T17" fmla="*/ 480 h 480"/>
              <a:gd name="T18" fmla="*/ 2352 w 3216"/>
              <a:gd name="T19" fmla="*/ 0 h 480"/>
              <a:gd name="T20" fmla="*/ 2640 w 3216"/>
              <a:gd name="T21" fmla="*/ 480 h 480"/>
              <a:gd name="T22" fmla="*/ 2928 w 3216"/>
              <a:gd name="T23" fmla="*/ 0 h 480"/>
              <a:gd name="T24" fmla="*/ 3216 w 3216"/>
              <a:gd name="T25" fmla="*/ 480 h 4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16"/>
              <a:gd name="T40" fmla="*/ 0 h 480"/>
              <a:gd name="T41" fmla="*/ 3216 w 3216"/>
              <a:gd name="T42" fmla="*/ 480 h 4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16" h="480">
                <a:moveTo>
                  <a:pt x="0" y="480"/>
                </a:moveTo>
                <a:cubicBezTo>
                  <a:pt x="80" y="240"/>
                  <a:pt x="160" y="0"/>
                  <a:pt x="240" y="0"/>
                </a:cubicBezTo>
                <a:cubicBezTo>
                  <a:pt x="320" y="0"/>
                  <a:pt x="392" y="480"/>
                  <a:pt x="480" y="480"/>
                </a:cubicBezTo>
                <a:cubicBezTo>
                  <a:pt x="568" y="480"/>
                  <a:pt x="680" y="0"/>
                  <a:pt x="768" y="0"/>
                </a:cubicBezTo>
                <a:cubicBezTo>
                  <a:pt x="856" y="0"/>
                  <a:pt x="920" y="480"/>
                  <a:pt x="1008" y="480"/>
                </a:cubicBezTo>
                <a:cubicBezTo>
                  <a:pt x="1096" y="480"/>
                  <a:pt x="1208" y="0"/>
                  <a:pt x="1296" y="0"/>
                </a:cubicBezTo>
                <a:cubicBezTo>
                  <a:pt x="1384" y="0"/>
                  <a:pt x="1448" y="480"/>
                  <a:pt x="1536" y="480"/>
                </a:cubicBezTo>
                <a:cubicBezTo>
                  <a:pt x="1624" y="480"/>
                  <a:pt x="1728" y="0"/>
                  <a:pt x="1824" y="0"/>
                </a:cubicBezTo>
                <a:cubicBezTo>
                  <a:pt x="1920" y="0"/>
                  <a:pt x="2024" y="480"/>
                  <a:pt x="2112" y="480"/>
                </a:cubicBezTo>
                <a:cubicBezTo>
                  <a:pt x="2200" y="480"/>
                  <a:pt x="2264" y="0"/>
                  <a:pt x="2352" y="0"/>
                </a:cubicBezTo>
                <a:cubicBezTo>
                  <a:pt x="2440" y="0"/>
                  <a:pt x="2544" y="480"/>
                  <a:pt x="2640" y="480"/>
                </a:cubicBezTo>
                <a:cubicBezTo>
                  <a:pt x="2736" y="480"/>
                  <a:pt x="2832" y="0"/>
                  <a:pt x="2928" y="0"/>
                </a:cubicBezTo>
                <a:cubicBezTo>
                  <a:pt x="3024" y="0"/>
                  <a:pt x="3168" y="408"/>
                  <a:pt x="3216" y="480"/>
                </a:cubicBezTo>
              </a:path>
            </a:pathLst>
          </a:custGeom>
          <a:noFill/>
          <a:ln w="22225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49" name="Freeform 22"/>
          <p:cNvSpPr>
            <a:spLocks/>
          </p:cNvSpPr>
          <p:nvPr/>
        </p:nvSpPr>
        <p:spPr bwMode="auto">
          <a:xfrm>
            <a:off x="3135313" y="1828800"/>
            <a:ext cx="3733800" cy="1600200"/>
          </a:xfrm>
          <a:custGeom>
            <a:avLst/>
            <a:gdLst>
              <a:gd name="T0" fmla="*/ 0 w 2352"/>
              <a:gd name="T1" fmla="*/ 1160 h 1312"/>
              <a:gd name="T2" fmla="*/ 96 w 2352"/>
              <a:gd name="T3" fmla="*/ 1256 h 1312"/>
              <a:gd name="T4" fmla="*/ 240 w 2352"/>
              <a:gd name="T5" fmla="*/ 1304 h 1312"/>
              <a:gd name="T6" fmla="*/ 288 w 2352"/>
              <a:gd name="T7" fmla="*/ 1256 h 1312"/>
              <a:gd name="T8" fmla="*/ 336 w 2352"/>
              <a:gd name="T9" fmla="*/ 1256 h 1312"/>
              <a:gd name="T10" fmla="*/ 384 w 2352"/>
              <a:gd name="T11" fmla="*/ 1304 h 1312"/>
              <a:gd name="T12" fmla="*/ 432 w 2352"/>
              <a:gd name="T13" fmla="*/ 1304 h 1312"/>
              <a:gd name="T14" fmla="*/ 528 w 2352"/>
              <a:gd name="T15" fmla="*/ 1256 h 1312"/>
              <a:gd name="T16" fmla="*/ 672 w 2352"/>
              <a:gd name="T17" fmla="*/ 968 h 1312"/>
              <a:gd name="T18" fmla="*/ 864 w 2352"/>
              <a:gd name="T19" fmla="*/ 536 h 1312"/>
              <a:gd name="T20" fmla="*/ 1008 w 2352"/>
              <a:gd name="T21" fmla="*/ 104 h 1312"/>
              <a:gd name="T22" fmla="*/ 1200 w 2352"/>
              <a:gd name="T23" fmla="*/ 8 h 1312"/>
              <a:gd name="T24" fmla="*/ 1392 w 2352"/>
              <a:gd name="T25" fmla="*/ 152 h 1312"/>
              <a:gd name="T26" fmla="*/ 1488 w 2352"/>
              <a:gd name="T27" fmla="*/ 344 h 1312"/>
              <a:gd name="T28" fmla="*/ 1632 w 2352"/>
              <a:gd name="T29" fmla="*/ 728 h 1312"/>
              <a:gd name="T30" fmla="*/ 1680 w 2352"/>
              <a:gd name="T31" fmla="*/ 872 h 1312"/>
              <a:gd name="T32" fmla="*/ 1824 w 2352"/>
              <a:gd name="T33" fmla="*/ 1112 h 1312"/>
              <a:gd name="T34" fmla="*/ 2016 w 2352"/>
              <a:gd name="T35" fmla="*/ 1208 h 1312"/>
              <a:gd name="T36" fmla="*/ 2112 w 2352"/>
              <a:gd name="T37" fmla="*/ 1208 h 1312"/>
              <a:gd name="T38" fmla="*/ 2352 w 2352"/>
              <a:gd name="T39" fmla="*/ 1016 h 1312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352"/>
              <a:gd name="T61" fmla="*/ 0 h 1312"/>
              <a:gd name="T62" fmla="*/ 2352 w 2352"/>
              <a:gd name="T63" fmla="*/ 1312 h 1312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352" h="1312">
                <a:moveTo>
                  <a:pt x="0" y="1160"/>
                </a:moveTo>
                <a:cubicBezTo>
                  <a:pt x="28" y="1196"/>
                  <a:pt x="56" y="1232"/>
                  <a:pt x="96" y="1256"/>
                </a:cubicBezTo>
                <a:cubicBezTo>
                  <a:pt x="136" y="1280"/>
                  <a:pt x="208" y="1304"/>
                  <a:pt x="240" y="1304"/>
                </a:cubicBezTo>
                <a:cubicBezTo>
                  <a:pt x="272" y="1304"/>
                  <a:pt x="272" y="1264"/>
                  <a:pt x="288" y="1256"/>
                </a:cubicBezTo>
                <a:cubicBezTo>
                  <a:pt x="304" y="1248"/>
                  <a:pt x="320" y="1248"/>
                  <a:pt x="336" y="1256"/>
                </a:cubicBezTo>
                <a:cubicBezTo>
                  <a:pt x="352" y="1264"/>
                  <a:pt x="368" y="1296"/>
                  <a:pt x="384" y="1304"/>
                </a:cubicBezTo>
                <a:cubicBezTo>
                  <a:pt x="400" y="1312"/>
                  <a:pt x="408" y="1312"/>
                  <a:pt x="432" y="1304"/>
                </a:cubicBezTo>
                <a:cubicBezTo>
                  <a:pt x="456" y="1296"/>
                  <a:pt x="488" y="1312"/>
                  <a:pt x="528" y="1256"/>
                </a:cubicBezTo>
                <a:cubicBezTo>
                  <a:pt x="568" y="1200"/>
                  <a:pt x="616" y="1088"/>
                  <a:pt x="672" y="968"/>
                </a:cubicBezTo>
                <a:cubicBezTo>
                  <a:pt x="728" y="848"/>
                  <a:pt x="808" y="680"/>
                  <a:pt x="864" y="536"/>
                </a:cubicBezTo>
                <a:cubicBezTo>
                  <a:pt x="920" y="392"/>
                  <a:pt x="952" y="192"/>
                  <a:pt x="1008" y="104"/>
                </a:cubicBezTo>
                <a:cubicBezTo>
                  <a:pt x="1064" y="16"/>
                  <a:pt x="1136" y="0"/>
                  <a:pt x="1200" y="8"/>
                </a:cubicBezTo>
                <a:cubicBezTo>
                  <a:pt x="1264" y="16"/>
                  <a:pt x="1344" y="96"/>
                  <a:pt x="1392" y="152"/>
                </a:cubicBezTo>
                <a:cubicBezTo>
                  <a:pt x="1440" y="208"/>
                  <a:pt x="1448" y="248"/>
                  <a:pt x="1488" y="344"/>
                </a:cubicBezTo>
                <a:cubicBezTo>
                  <a:pt x="1528" y="440"/>
                  <a:pt x="1600" y="640"/>
                  <a:pt x="1632" y="728"/>
                </a:cubicBezTo>
                <a:cubicBezTo>
                  <a:pt x="1664" y="816"/>
                  <a:pt x="1648" y="808"/>
                  <a:pt x="1680" y="872"/>
                </a:cubicBezTo>
                <a:cubicBezTo>
                  <a:pt x="1712" y="936"/>
                  <a:pt x="1768" y="1056"/>
                  <a:pt x="1824" y="1112"/>
                </a:cubicBezTo>
                <a:cubicBezTo>
                  <a:pt x="1880" y="1168"/>
                  <a:pt x="1968" y="1192"/>
                  <a:pt x="2016" y="1208"/>
                </a:cubicBezTo>
                <a:cubicBezTo>
                  <a:pt x="2064" y="1224"/>
                  <a:pt x="2056" y="1240"/>
                  <a:pt x="2112" y="1208"/>
                </a:cubicBezTo>
                <a:cubicBezTo>
                  <a:pt x="2168" y="1176"/>
                  <a:pt x="2260" y="1096"/>
                  <a:pt x="2352" y="1016"/>
                </a:cubicBezTo>
              </a:path>
            </a:pathLst>
          </a:cu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50" name="Text Box 23"/>
          <p:cNvSpPr txBox="1">
            <a:spLocks noChangeArrowheads="1"/>
          </p:cNvSpPr>
          <p:nvPr/>
        </p:nvSpPr>
        <p:spPr bwMode="auto">
          <a:xfrm>
            <a:off x="1676400" y="1905000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Hemodynamic</a:t>
            </a:r>
          </a:p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Pressure Curve</a:t>
            </a:r>
          </a:p>
        </p:txBody>
      </p:sp>
      <p:sp>
        <p:nvSpPr>
          <p:cNvPr id="10251" name="Text Box 24"/>
          <p:cNvSpPr txBox="1">
            <a:spLocks noChangeArrowheads="1"/>
          </p:cNvSpPr>
          <p:nvPr/>
        </p:nvSpPr>
        <p:spPr bwMode="auto">
          <a:xfrm>
            <a:off x="1066800" y="3613150"/>
            <a:ext cx="1611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1</a:t>
            </a:r>
            <a:r>
              <a:rPr lang="en-US" sz="2000" baseline="30000">
                <a:solidFill>
                  <a:schemeClr val="bg1"/>
                </a:solidFill>
                <a:latin typeface="Calibri" pitchFamily="34" charset="0"/>
              </a:rPr>
              <a:t>st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Harmonic</a:t>
            </a:r>
          </a:p>
        </p:txBody>
      </p:sp>
      <p:sp>
        <p:nvSpPr>
          <p:cNvPr id="10252" name="Text Box 25"/>
          <p:cNvSpPr txBox="1">
            <a:spLocks noChangeArrowheads="1"/>
          </p:cNvSpPr>
          <p:nvPr/>
        </p:nvSpPr>
        <p:spPr bwMode="auto">
          <a:xfrm>
            <a:off x="1077913" y="4251325"/>
            <a:ext cx="1666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n-US" sz="2000" baseline="30000">
                <a:solidFill>
                  <a:schemeClr val="bg1"/>
                </a:solidFill>
                <a:latin typeface="Calibri" pitchFamily="34" charset="0"/>
              </a:rPr>
              <a:t>nd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Harmonic</a:t>
            </a:r>
          </a:p>
        </p:txBody>
      </p:sp>
      <p:sp>
        <p:nvSpPr>
          <p:cNvPr id="10253" name="Text Box 26"/>
          <p:cNvSpPr txBox="1">
            <a:spLocks noChangeArrowheads="1"/>
          </p:cNvSpPr>
          <p:nvPr/>
        </p:nvSpPr>
        <p:spPr bwMode="auto">
          <a:xfrm>
            <a:off x="1077913" y="4784725"/>
            <a:ext cx="163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3</a:t>
            </a:r>
            <a:r>
              <a:rPr lang="en-US" sz="2000" baseline="30000">
                <a:solidFill>
                  <a:schemeClr val="bg1"/>
                </a:solidFill>
                <a:latin typeface="Calibri" pitchFamily="34" charset="0"/>
              </a:rPr>
              <a:t>rd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Harmonic</a:t>
            </a:r>
          </a:p>
        </p:txBody>
      </p:sp>
      <p:sp>
        <p:nvSpPr>
          <p:cNvPr id="10254" name="Text Box 27"/>
          <p:cNvSpPr txBox="1">
            <a:spLocks noChangeArrowheads="1"/>
          </p:cNvSpPr>
          <p:nvPr/>
        </p:nvSpPr>
        <p:spPr bwMode="auto">
          <a:xfrm>
            <a:off x="1077913" y="5241925"/>
            <a:ext cx="162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4</a:t>
            </a:r>
            <a:r>
              <a:rPr lang="en-US" sz="20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Harmonic</a:t>
            </a:r>
          </a:p>
        </p:txBody>
      </p:sp>
      <p:sp>
        <p:nvSpPr>
          <p:cNvPr id="10255" name="Text Box 28"/>
          <p:cNvSpPr txBox="1">
            <a:spLocks noChangeArrowheads="1"/>
          </p:cNvSpPr>
          <p:nvPr/>
        </p:nvSpPr>
        <p:spPr bwMode="auto">
          <a:xfrm>
            <a:off x="1077913" y="5546725"/>
            <a:ext cx="162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5</a:t>
            </a:r>
            <a:r>
              <a:rPr lang="en-US" sz="20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Harmonic</a:t>
            </a:r>
          </a:p>
        </p:txBody>
      </p:sp>
      <p:sp>
        <p:nvSpPr>
          <p:cNvPr id="10256" name="Text Box 29"/>
          <p:cNvSpPr txBox="1">
            <a:spLocks noChangeArrowheads="1"/>
          </p:cNvSpPr>
          <p:nvPr/>
        </p:nvSpPr>
        <p:spPr bwMode="auto">
          <a:xfrm>
            <a:off x="1077913" y="5851525"/>
            <a:ext cx="1620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6</a:t>
            </a:r>
            <a:r>
              <a:rPr lang="en-US" sz="2000" baseline="30000">
                <a:solidFill>
                  <a:schemeClr val="bg1"/>
                </a:solidFill>
                <a:latin typeface="Calibri" pitchFamily="34" charset="0"/>
              </a:rPr>
              <a:t>th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Harmonic</a:t>
            </a:r>
          </a:p>
        </p:txBody>
      </p:sp>
      <p:sp>
        <p:nvSpPr>
          <p:cNvPr id="10257" name="Line 30"/>
          <p:cNvSpPr>
            <a:spLocks noChangeShapeType="1"/>
          </p:cNvSpPr>
          <p:nvPr/>
        </p:nvSpPr>
        <p:spPr bwMode="auto">
          <a:xfrm>
            <a:off x="7326313" y="3260725"/>
            <a:ext cx="0" cy="838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0258" name="Line 31"/>
          <p:cNvSpPr>
            <a:spLocks noChangeShapeType="1"/>
          </p:cNvSpPr>
          <p:nvPr/>
        </p:nvSpPr>
        <p:spPr bwMode="auto">
          <a:xfrm>
            <a:off x="7250113" y="3260725"/>
            <a:ext cx="152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59" name="Line 32"/>
          <p:cNvSpPr>
            <a:spLocks noChangeShapeType="1"/>
          </p:cNvSpPr>
          <p:nvPr/>
        </p:nvSpPr>
        <p:spPr bwMode="auto">
          <a:xfrm>
            <a:off x="7250113" y="4098925"/>
            <a:ext cx="152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60" name="Text Box 33"/>
          <p:cNvSpPr txBox="1">
            <a:spLocks noChangeArrowheads="1"/>
          </p:cNvSpPr>
          <p:nvPr/>
        </p:nvSpPr>
        <p:spPr bwMode="auto">
          <a:xfrm>
            <a:off x="7326313" y="3336925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Amplitude</a:t>
            </a:r>
          </a:p>
        </p:txBody>
      </p:sp>
      <p:sp>
        <p:nvSpPr>
          <p:cNvPr id="10261" name="Line 34"/>
          <p:cNvSpPr>
            <a:spLocks noChangeShapeType="1"/>
          </p:cNvSpPr>
          <p:nvPr/>
        </p:nvSpPr>
        <p:spPr bwMode="auto">
          <a:xfrm>
            <a:off x="3657600" y="3794125"/>
            <a:ext cx="27432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10262" name="Line 35"/>
          <p:cNvSpPr>
            <a:spLocks noChangeShapeType="1"/>
          </p:cNvSpPr>
          <p:nvPr/>
        </p:nvSpPr>
        <p:spPr bwMode="auto">
          <a:xfrm flipH="1">
            <a:off x="6400800" y="3687763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63" name="Line 36"/>
          <p:cNvSpPr>
            <a:spLocks noChangeShapeType="1"/>
          </p:cNvSpPr>
          <p:nvPr/>
        </p:nvSpPr>
        <p:spPr bwMode="auto">
          <a:xfrm flipH="1">
            <a:off x="3657600" y="3687763"/>
            <a:ext cx="0" cy="228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64" name="Text Box 37"/>
          <p:cNvSpPr txBox="1">
            <a:spLocks noChangeArrowheads="1"/>
          </p:cNvSpPr>
          <p:nvPr/>
        </p:nvSpPr>
        <p:spPr bwMode="auto">
          <a:xfrm>
            <a:off x="4665663" y="3794125"/>
            <a:ext cx="820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Cycle</a:t>
            </a:r>
          </a:p>
        </p:txBody>
      </p:sp>
      <p:sp>
        <p:nvSpPr>
          <p:cNvPr id="10265" name="Rectangle 39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Indicator Dilution </a:t>
            </a:r>
            <a:r>
              <a:rPr lang="en-US" sz="3200" dirty="0" smtClean="0">
                <a:solidFill>
                  <a:schemeClr val="bg1"/>
                </a:solidFill>
              </a:rPr>
              <a:t>Method- ‘Stewart’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00600"/>
          </a:xfrm>
        </p:spPr>
        <p:txBody>
          <a:bodyPr rtlCol="0">
            <a:normAutofit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>
                <a:solidFill>
                  <a:schemeClr val="bg1"/>
                </a:solidFill>
              </a:rPr>
              <a:t>Requirements</a:t>
            </a:r>
          </a:p>
          <a:p>
            <a:pPr marL="914400" lvl="1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Bolus of indicator </a:t>
            </a:r>
            <a:r>
              <a:rPr lang="en-US" sz="2400" dirty="0" smtClean="0">
                <a:solidFill>
                  <a:schemeClr val="bg1"/>
                </a:solidFill>
              </a:rPr>
              <a:t>substance(non toxic) which </a:t>
            </a:r>
            <a:r>
              <a:rPr lang="en-US" sz="2400" dirty="0">
                <a:solidFill>
                  <a:schemeClr val="bg1"/>
                </a:solidFill>
              </a:rPr>
              <a:t>mixes completely with blood and whose concentration can be </a:t>
            </a:r>
            <a:r>
              <a:rPr lang="en-US" sz="2400" dirty="0" smtClean="0">
                <a:solidFill>
                  <a:schemeClr val="bg1"/>
                </a:solidFill>
              </a:rPr>
              <a:t>measured</a:t>
            </a:r>
          </a:p>
          <a:p>
            <a:pPr marL="914400" lvl="1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914400" lvl="1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Indicator is neither added nor subtracted from blood during passage between injection and sampling </a:t>
            </a:r>
            <a:r>
              <a:rPr lang="en-US" sz="2400" dirty="0" smtClean="0">
                <a:solidFill>
                  <a:schemeClr val="bg1"/>
                </a:solidFill>
              </a:rPr>
              <a:t>sites</a:t>
            </a:r>
          </a:p>
          <a:p>
            <a:pPr marL="914400" lvl="1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914400" lvl="1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Most of sample must pass the sampling site before recirculation </a:t>
            </a:r>
            <a:r>
              <a:rPr lang="en-US" sz="2400" dirty="0" smtClean="0">
                <a:solidFill>
                  <a:schemeClr val="bg1"/>
                </a:solidFill>
              </a:rPr>
              <a:t>occurs</a:t>
            </a:r>
          </a:p>
          <a:p>
            <a:pPr marL="914400" lvl="1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marL="914400" lvl="1" indent="-457200" fontAlgn="auto">
              <a:lnSpc>
                <a:spcPct val="90000"/>
              </a:lnSpc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chemeClr val="bg1"/>
                </a:solidFill>
              </a:rPr>
              <a:t>Indicator must go through a portion of circulation where all the blood of the body becomes mixed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Indicator Dilution Methods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492" name="Text Box 7"/>
          <p:cNvSpPr txBox="1">
            <a:spLocks noChangeArrowheads="1"/>
          </p:cNvSpPr>
          <p:nvPr/>
        </p:nvSpPr>
        <p:spPr bwMode="auto">
          <a:xfrm>
            <a:off x="1219200" y="2681288"/>
            <a:ext cx="106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CO =</a:t>
            </a:r>
          </a:p>
        </p:txBody>
      </p:sp>
      <p:sp>
        <p:nvSpPr>
          <p:cNvPr id="63493" name="Text Box 8"/>
          <p:cNvSpPr txBox="1">
            <a:spLocks noChangeArrowheads="1"/>
          </p:cNvSpPr>
          <p:nvPr/>
        </p:nvSpPr>
        <p:spPr bwMode="auto">
          <a:xfrm>
            <a:off x="3048000" y="30480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</a:t>
            </a:r>
            <a:endParaRPr lang="en-US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494" name="Text Box 9"/>
          <p:cNvSpPr txBox="1">
            <a:spLocks noChangeArrowheads="1"/>
          </p:cNvSpPr>
          <p:nvPr/>
        </p:nvSpPr>
        <p:spPr bwMode="auto">
          <a:xfrm>
            <a:off x="3048000" y="3352800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</a:t>
            </a:r>
            <a:endParaRPr lang="en-US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495" name="Text Box 11"/>
          <p:cNvSpPr txBox="1">
            <a:spLocks noChangeArrowheads="1"/>
          </p:cNvSpPr>
          <p:nvPr/>
        </p:nvSpPr>
        <p:spPr bwMode="auto">
          <a:xfrm>
            <a:off x="2895600" y="3505200"/>
            <a:ext cx="15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3496" name="Text Box 12"/>
          <p:cNvSpPr txBox="1">
            <a:spLocks noChangeArrowheads="1"/>
          </p:cNvSpPr>
          <p:nvPr/>
        </p:nvSpPr>
        <p:spPr bwMode="auto">
          <a:xfrm>
            <a:off x="2895600" y="2895600"/>
            <a:ext cx="228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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3497" name="Line 13"/>
          <p:cNvSpPr>
            <a:spLocks noChangeShapeType="1"/>
          </p:cNvSpPr>
          <p:nvPr/>
        </p:nvSpPr>
        <p:spPr bwMode="auto">
          <a:xfrm flipV="1">
            <a:off x="2895600" y="2971800"/>
            <a:ext cx="2743200" cy="14288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498" name="Text Box 14"/>
          <p:cNvSpPr txBox="1">
            <a:spLocks noChangeArrowheads="1"/>
          </p:cNvSpPr>
          <p:nvPr/>
        </p:nvSpPr>
        <p:spPr bwMode="auto">
          <a:xfrm>
            <a:off x="2895600" y="25146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Indicator amount</a:t>
            </a:r>
          </a:p>
        </p:txBody>
      </p:sp>
      <p:sp>
        <p:nvSpPr>
          <p:cNvPr id="63499" name="Text Box 15"/>
          <p:cNvSpPr txBox="1">
            <a:spLocks noChangeArrowheads="1"/>
          </p:cNvSpPr>
          <p:nvPr/>
        </p:nvSpPr>
        <p:spPr bwMode="auto">
          <a:xfrm>
            <a:off x="2895600" y="3048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       C (t) dt</a:t>
            </a:r>
          </a:p>
        </p:txBody>
      </p:sp>
      <p:sp>
        <p:nvSpPr>
          <p:cNvPr id="63500" name="Text Box 16"/>
          <p:cNvSpPr txBox="1">
            <a:spLocks noChangeArrowheads="1"/>
          </p:cNvSpPr>
          <p:nvPr/>
        </p:nvSpPr>
        <p:spPr bwMode="auto">
          <a:xfrm>
            <a:off x="6324600" y="2651125"/>
            <a:ext cx="2590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  =  concentration</a:t>
            </a:r>
            <a:br>
              <a:rPr lang="en-US" sz="2000">
                <a:solidFill>
                  <a:schemeClr val="bg1"/>
                </a:solidFill>
                <a:latin typeface="Calibri" pitchFamily="34" charset="0"/>
              </a:rPr>
            </a:b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        of indicator  </a:t>
            </a:r>
          </a:p>
        </p:txBody>
      </p:sp>
      <p:sp>
        <p:nvSpPr>
          <p:cNvPr id="63501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295400"/>
          </a:xfrm>
        </p:spPr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Indicators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Indocyanine Green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Thermodilution   (Indicator = Cold)</a:t>
            </a:r>
          </a:p>
        </p:txBody>
      </p:sp>
      <p:sp>
        <p:nvSpPr>
          <p:cNvPr id="63502" name="Text Box 19"/>
          <p:cNvSpPr txBox="1">
            <a:spLocks noChangeArrowheads="1"/>
          </p:cNvSpPr>
          <p:nvPr/>
        </p:nvSpPr>
        <p:spPr bwMode="auto">
          <a:xfrm>
            <a:off x="685800" y="1905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Calibri" pitchFamily="34" charset="0"/>
              </a:rPr>
              <a:t>Stewart-Hamilton Equation</a:t>
            </a:r>
          </a:p>
        </p:txBody>
      </p:sp>
      <p:sp>
        <p:nvSpPr>
          <p:cNvPr id="63503" name="Text Box 20"/>
          <p:cNvSpPr txBox="1">
            <a:spLocks noChangeArrowheads="1"/>
          </p:cNvSpPr>
          <p:nvPr/>
        </p:nvSpPr>
        <p:spPr bwMode="auto">
          <a:xfrm>
            <a:off x="685800" y="3962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CO =</a:t>
            </a:r>
          </a:p>
        </p:txBody>
      </p:sp>
      <p:sp>
        <p:nvSpPr>
          <p:cNvPr id="63504" name="Line 25"/>
          <p:cNvSpPr>
            <a:spLocks noChangeShapeType="1"/>
          </p:cNvSpPr>
          <p:nvPr/>
        </p:nvSpPr>
        <p:spPr bwMode="auto">
          <a:xfrm flipV="1">
            <a:off x="1828800" y="4191000"/>
            <a:ext cx="67818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05" name="Text Box 26"/>
          <p:cNvSpPr txBox="1">
            <a:spLocks noChangeArrowheads="1"/>
          </p:cNvSpPr>
          <p:nvPr/>
        </p:nvSpPr>
        <p:spPr bwMode="auto">
          <a:xfrm>
            <a:off x="1905000" y="3810000"/>
            <a:ext cx="609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Indicator amount (mg) x 60 sec</a:t>
            </a:r>
          </a:p>
        </p:txBody>
      </p:sp>
      <p:sp>
        <p:nvSpPr>
          <p:cNvPr id="63506" name="Text Box 27"/>
          <p:cNvSpPr txBox="1">
            <a:spLocks noChangeArrowheads="1"/>
          </p:cNvSpPr>
          <p:nvPr/>
        </p:nvSpPr>
        <p:spPr bwMode="auto">
          <a:xfrm>
            <a:off x="1752600" y="4251325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mean indicator concentration (mg/mL) x curve duration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Indocyanine</a:t>
            </a:r>
            <a:r>
              <a:rPr lang="en-US" sz="3200" dirty="0">
                <a:solidFill>
                  <a:schemeClr val="bg1"/>
                </a:solidFill>
              </a:rPr>
              <a:t> Green Method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516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048000"/>
          </a:xfrm>
        </p:spPr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Indocyanine green (volume and concentration fixed) injected as a bolus into right side of circulation (pulmonary artery)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Samples taken from peripheral artery, withdrawing continuously at a fixed rate</a:t>
            </a:r>
          </a:p>
          <a:p>
            <a:r>
              <a:rPr lang="en-US" sz="2400" smtClean="0">
                <a:solidFill>
                  <a:schemeClr val="bg1"/>
                </a:solidFill>
              </a:rPr>
              <a:t>Indocyanine green concentration measured by densitometry</a:t>
            </a:r>
          </a:p>
        </p:txBody>
      </p:sp>
      <p:sp>
        <p:nvSpPr>
          <p:cNvPr id="64517" name="Line 17"/>
          <p:cNvSpPr>
            <a:spLocks noChangeShapeType="1"/>
          </p:cNvSpPr>
          <p:nvPr/>
        </p:nvSpPr>
        <p:spPr bwMode="auto">
          <a:xfrm>
            <a:off x="4298950" y="4495800"/>
            <a:ext cx="0" cy="16002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518" name="Line 18"/>
          <p:cNvSpPr>
            <a:spLocks noChangeShapeType="1"/>
          </p:cNvSpPr>
          <p:nvPr/>
        </p:nvSpPr>
        <p:spPr bwMode="auto">
          <a:xfrm flipH="1">
            <a:off x="4298950" y="6096000"/>
            <a:ext cx="2133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519" name="Text Box 19"/>
          <p:cNvSpPr txBox="1">
            <a:spLocks noChangeArrowheads="1"/>
          </p:cNvSpPr>
          <p:nvPr/>
        </p:nvSpPr>
        <p:spPr bwMode="auto">
          <a:xfrm rot="-5400000">
            <a:off x="3274218" y="5107782"/>
            <a:ext cx="1560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Concentration</a:t>
            </a:r>
          </a:p>
        </p:txBody>
      </p:sp>
      <p:sp>
        <p:nvSpPr>
          <p:cNvPr id="64520" name="Freeform 20"/>
          <p:cNvSpPr>
            <a:spLocks/>
          </p:cNvSpPr>
          <p:nvPr/>
        </p:nvSpPr>
        <p:spPr bwMode="auto">
          <a:xfrm>
            <a:off x="4679950" y="4673600"/>
            <a:ext cx="1219200" cy="1422400"/>
          </a:xfrm>
          <a:custGeom>
            <a:avLst/>
            <a:gdLst>
              <a:gd name="T0" fmla="*/ 0 w 768"/>
              <a:gd name="T1" fmla="*/ 896 h 896"/>
              <a:gd name="T2" fmla="*/ 144 w 768"/>
              <a:gd name="T3" fmla="*/ 128 h 896"/>
              <a:gd name="T4" fmla="*/ 288 w 768"/>
              <a:gd name="T5" fmla="*/ 128 h 896"/>
              <a:gd name="T6" fmla="*/ 672 w 768"/>
              <a:gd name="T7" fmla="*/ 704 h 896"/>
              <a:gd name="T8" fmla="*/ 768 w 768"/>
              <a:gd name="T9" fmla="*/ 896 h 8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68"/>
              <a:gd name="T16" fmla="*/ 0 h 896"/>
              <a:gd name="T17" fmla="*/ 768 w 768"/>
              <a:gd name="T18" fmla="*/ 896 h 8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68" h="896">
                <a:moveTo>
                  <a:pt x="0" y="896"/>
                </a:moveTo>
                <a:cubicBezTo>
                  <a:pt x="48" y="576"/>
                  <a:pt x="96" y="256"/>
                  <a:pt x="144" y="128"/>
                </a:cubicBezTo>
                <a:cubicBezTo>
                  <a:pt x="192" y="0"/>
                  <a:pt x="200" y="32"/>
                  <a:pt x="288" y="128"/>
                </a:cubicBezTo>
                <a:cubicBezTo>
                  <a:pt x="376" y="224"/>
                  <a:pt x="592" y="576"/>
                  <a:pt x="672" y="704"/>
                </a:cubicBezTo>
                <a:cubicBezTo>
                  <a:pt x="752" y="832"/>
                  <a:pt x="760" y="864"/>
                  <a:pt x="768" y="89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521" name="Freeform 21"/>
          <p:cNvSpPr>
            <a:spLocks/>
          </p:cNvSpPr>
          <p:nvPr/>
        </p:nvSpPr>
        <p:spPr bwMode="auto">
          <a:xfrm>
            <a:off x="5289550" y="5105400"/>
            <a:ext cx="381000" cy="165100"/>
          </a:xfrm>
          <a:custGeom>
            <a:avLst/>
            <a:gdLst>
              <a:gd name="T0" fmla="*/ 0 w 240"/>
              <a:gd name="T1" fmla="*/ 0 h 104"/>
              <a:gd name="T2" fmla="*/ 48 w 240"/>
              <a:gd name="T3" fmla="*/ 48 h 104"/>
              <a:gd name="T4" fmla="*/ 144 w 240"/>
              <a:gd name="T5" fmla="*/ 96 h 104"/>
              <a:gd name="T6" fmla="*/ 192 w 240"/>
              <a:gd name="T7" fmla="*/ 96 h 104"/>
              <a:gd name="T8" fmla="*/ 240 w 240"/>
              <a:gd name="T9" fmla="*/ 48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04"/>
              <a:gd name="T17" fmla="*/ 240 w 240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04">
                <a:moveTo>
                  <a:pt x="0" y="0"/>
                </a:moveTo>
                <a:cubicBezTo>
                  <a:pt x="12" y="16"/>
                  <a:pt x="24" y="32"/>
                  <a:pt x="48" y="48"/>
                </a:cubicBezTo>
                <a:cubicBezTo>
                  <a:pt x="72" y="64"/>
                  <a:pt x="120" y="88"/>
                  <a:pt x="144" y="96"/>
                </a:cubicBezTo>
                <a:cubicBezTo>
                  <a:pt x="168" y="104"/>
                  <a:pt x="176" y="104"/>
                  <a:pt x="192" y="96"/>
                </a:cubicBezTo>
                <a:cubicBezTo>
                  <a:pt x="208" y="88"/>
                  <a:pt x="224" y="68"/>
                  <a:pt x="240" y="4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4522" name="Text Box 22"/>
          <p:cNvSpPr txBox="1">
            <a:spLocks noChangeArrowheads="1"/>
          </p:cNvSpPr>
          <p:nvPr/>
        </p:nvSpPr>
        <p:spPr bwMode="auto">
          <a:xfrm>
            <a:off x="5334000" y="4800600"/>
            <a:ext cx="134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Calibri" pitchFamily="34" charset="0"/>
              </a:rPr>
              <a:t>Recirculation</a:t>
            </a:r>
          </a:p>
        </p:txBody>
      </p:sp>
      <p:sp>
        <p:nvSpPr>
          <p:cNvPr id="64523" name="Text Box 23"/>
          <p:cNvSpPr txBox="1">
            <a:spLocks noChangeArrowheads="1"/>
          </p:cNvSpPr>
          <p:nvPr/>
        </p:nvSpPr>
        <p:spPr bwMode="auto">
          <a:xfrm>
            <a:off x="5746750" y="5410200"/>
            <a:ext cx="14922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Calibri" pitchFamily="34" charset="0"/>
              </a:rPr>
              <a:t>Extrapolation</a:t>
            </a:r>
          </a:p>
          <a:p>
            <a:r>
              <a:rPr lang="en-US" sz="1400">
                <a:solidFill>
                  <a:srgbClr val="FFFF00"/>
                </a:solidFill>
                <a:latin typeface="Calibri" pitchFamily="34" charset="0"/>
              </a:rPr>
              <a:t> of plot</a:t>
            </a:r>
          </a:p>
        </p:txBody>
      </p:sp>
      <p:sp>
        <p:nvSpPr>
          <p:cNvPr id="64524" name="Text Box 24"/>
          <p:cNvSpPr txBox="1">
            <a:spLocks noChangeArrowheads="1"/>
          </p:cNvSpPr>
          <p:nvPr/>
        </p:nvSpPr>
        <p:spPr bwMode="auto">
          <a:xfrm>
            <a:off x="6457950" y="5943600"/>
            <a:ext cx="134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time</a:t>
            </a:r>
          </a:p>
        </p:txBody>
      </p:sp>
      <p:sp>
        <p:nvSpPr>
          <p:cNvPr id="64525" name="Text Box 25"/>
          <p:cNvSpPr txBox="1">
            <a:spLocks noChangeArrowheads="1"/>
          </p:cNvSpPr>
          <p:nvPr/>
        </p:nvSpPr>
        <p:spPr bwMode="auto">
          <a:xfrm>
            <a:off x="1066800" y="4800600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CO =</a:t>
            </a:r>
          </a:p>
        </p:txBody>
      </p:sp>
      <p:sp>
        <p:nvSpPr>
          <p:cNvPr id="64526" name="Line 26"/>
          <p:cNvSpPr>
            <a:spLocks noChangeShapeType="1"/>
          </p:cNvSpPr>
          <p:nvPr/>
        </p:nvSpPr>
        <p:spPr bwMode="auto">
          <a:xfrm flipH="1">
            <a:off x="1981200" y="5045075"/>
            <a:ext cx="11430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527" name="Text Box 27"/>
          <p:cNvSpPr txBox="1">
            <a:spLocks noChangeArrowheads="1"/>
          </p:cNvSpPr>
          <p:nvPr/>
        </p:nvSpPr>
        <p:spPr bwMode="auto">
          <a:xfrm>
            <a:off x="1981200" y="51054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(C  x  t )</a:t>
            </a:r>
          </a:p>
        </p:txBody>
      </p:sp>
      <p:sp>
        <p:nvSpPr>
          <p:cNvPr id="64528" name="Text Box 28"/>
          <p:cNvSpPr txBox="1">
            <a:spLocks noChangeArrowheads="1"/>
          </p:cNvSpPr>
          <p:nvPr/>
        </p:nvSpPr>
        <p:spPr bwMode="auto">
          <a:xfrm>
            <a:off x="2362200" y="464820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I</a:t>
            </a:r>
          </a:p>
        </p:txBody>
      </p:sp>
      <p:sp>
        <p:nvSpPr>
          <p:cNvPr id="64529" name="Text Box 29"/>
          <p:cNvSpPr txBox="1">
            <a:spLocks noChangeArrowheads="1"/>
          </p:cNvSpPr>
          <p:nvPr/>
        </p:nvSpPr>
        <p:spPr bwMode="auto">
          <a:xfrm>
            <a:off x="4908550" y="5638800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FF00"/>
                </a:solidFill>
                <a:latin typeface="Calibri" pitchFamily="34" charset="0"/>
              </a:rPr>
              <a:t>(C x t)</a:t>
            </a:r>
          </a:p>
        </p:txBody>
      </p:sp>
      <p:sp>
        <p:nvSpPr>
          <p:cNvPr id="64530" name="Text Box 30"/>
          <p:cNvSpPr txBox="1">
            <a:spLocks noChangeArrowheads="1"/>
          </p:cNvSpPr>
          <p:nvPr/>
        </p:nvSpPr>
        <p:spPr bwMode="auto">
          <a:xfrm>
            <a:off x="7010400" y="4371975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FFFF"/>
                </a:solidFill>
                <a:latin typeface="Calibri" pitchFamily="34" charset="0"/>
              </a:rPr>
              <a:t>CO inversely proportional </a:t>
            </a:r>
          </a:p>
          <a:p>
            <a:r>
              <a:rPr lang="en-US">
                <a:solidFill>
                  <a:srgbClr val="00FFFF"/>
                </a:solidFill>
                <a:latin typeface="Calibri" pitchFamily="34" charset="0"/>
              </a:rPr>
              <a:t>to area under </a:t>
            </a:r>
          </a:p>
          <a:p>
            <a:r>
              <a:rPr lang="en-US">
                <a:solidFill>
                  <a:srgbClr val="00FFFF"/>
                </a:solidFill>
                <a:latin typeface="Calibri" pitchFamily="34" charset="0"/>
              </a:rPr>
              <a:t>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76600"/>
            <a:ext cx="6019800" cy="3581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Amount of dye added = 5 mg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Average dye concentration =  2 mg/L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Therefore the volume that diluted the dye =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       5mg/2mg per L       = 2.5 L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</a:rPr>
              <a:t>Time took to go past = 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0.5 min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1800" dirty="0" err="1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ie</a:t>
            </a:r>
            <a:r>
              <a:rPr lang="en-GB" sz="1800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 flow rate =   2.5 L /0.5 min    = 5 L/min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sym typeface="Symbol" pitchFamily="18" charset="2"/>
              </a:rPr>
              <a:t>General equation:</a:t>
            </a:r>
            <a:endParaRPr lang="en-GB" sz="20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65539" name="Group 3"/>
          <p:cNvGrpSpPr>
            <a:grpSpLocks/>
          </p:cNvGrpSpPr>
          <p:nvPr/>
        </p:nvGrpSpPr>
        <p:grpSpPr bwMode="auto">
          <a:xfrm>
            <a:off x="3070225" y="366713"/>
            <a:ext cx="5129213" cy="0"/>
            <a:chOff x="0" y="0"/>
            <a:chExt cx="3231" cy="0"/>
          </a:xfrm>
        </p:grpSpPr>
        <p:sp>
          <p:nvSpPr>
            <p:cNvPr id="65553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323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554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23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5540" name="Text Box 6"/>
          <p:cNvSpPr txBox="1">
            <a:spLocks noChangeArrowheads="1"/>
          </p:cNvSpPr>
          <p:nvPr/>
        </p:nvSpPr>
        <p:spPr bwMode="auto">
          <a:xfrm>
            <a:off x="4495800" y="5929313"/>
            <a:ext cx="32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omic Sans MS" pitchFamily="66" charset="0"/>
              </a:rPr>
              <a:t>~</a:t>
            </a: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016375" y="5638800"/>
            <a:ext cx="1806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mass of dye (Q g)</a:t>
            </a:r>
          </a:p>
        </p:txBody>
      </p:sp>
      <p:sp>
        <p:nvSpPr>
          <p:cNvPr id="65542" name="Line 8"/>
          <p:cNvSpPr>
            <a:spLocks noChangeShapeType="1"/>
          </p:cNvSpPr>
          <p:nvPr/>
        </p:nvSpPr>
        <p:spPr bwMode="auto">
          <a:xfrm>
            <a:off x="2667000" y="6005513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516188" y="6081713"/>
            <a:ext cx="5040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average dye </a:t>
            </a:r>
            <a:r>
              <a:rPr lang="en-GB" dirty="0" err="1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conc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 (X g/L)  x time of passage (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sym typeface="Symbol" pitchFamily="18" charset="2"/>
              </a:rPr>
              <a:t>t min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  <a:sym typeface="Symbol" pitchFamily="18" charset="2"/>
              </a:rPr>
              <a:t>)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5544" name="Line 14"/>
          <p:cNvSpPr>
            <a:spLocks noChangeShapeType="1"/>
          </p:cNvSpPr>
          <p:nvPr/>
        </p:nvSpPr>
        <p:spPr bwMode="auto">
          <a:xfrm>
            <a:off x="2209800" y="24384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17" name="Text Box 15"/>
          <p:cNvSpPr txBox="1">
            <a:spLocks noChangeArrowheads="1"/>
          </p:cNvSpPr>
          <p:nvPr/>
        </p:nvSpPr>
        <p:spPr bwMode="auto">
          <a:xfrm>
            <a:off x="1295400" y="5867400"/>
            <a:ext cx="1225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Flow rate </a:t>
            </a: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=</a:t>
            </a:r>
          </a:p>
        </p:txBody>
      </p:sp>
      <p:pic>
        <p:nvPicPr>
          <p:cNvPr id="65546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"/>
            <a:ext cx="5697538" cy="297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5547" name="Text Box 17"/>
          <p:cNvSpPr txBox="1">
            <a:spLocks noChangeArrowheads="1"/>
          </p:cNvSpPr>
          <p:nvPr/>
        </p:nvSpPr>
        <p:spPr bwMode="auto">
          <a:xfrm>
            <a:off x="6934200" y="2209800"/>
            <a:ext cx="2035175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omic Sans MS" pitchFamily="66" charset="0"/>
              </a:rPr>
              <a:t>average conc (X) = 2 mg/L</a:t>
            </a:r>
          </a:p>
        </p:txBody>
      </p:sp>
      <p:sp>
        <p:nvSpPr>
          <p:cNvPr id="65548" name="Line 18"/>
          <p:cNvSpPr>
            <a:spLocks noChangeShapeType="1"/>
          </p:cNvSpPr>
          <p:nvPr/>
        </p:nvSpPr>
        <p:spPr bwMode="auto">
          <a:xfrm>
            <a:off x="2819400" y="18288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5549" name="Text Box 19"/>
          <p:cNvSpPr txBox="1">
            <a:spLocks noChangeArrowheads="1"/>
          </p:cNvSpPr>
          <p:nvPr/>
        </p:nvSpPr>
        <p:spPr bwMode="auto">
          <a:xfrm>
            <a:off x="3581400" y="1524000"/>
            <a:ext cx="2306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omic Sans MS" pitchFamily="66" charset="0"/>
              </a:rPr>
              <a:t>time of passage (</a:t>
            </a:r>
            <a:r>
              <a:rPr lang="en-GB" sz="1200">
                <a:latin typeface="Comic Sans MS" pitchFamily="66" charset="0"/>
                <a:sym typeface="Symbol" pitchFamily="18" charset="2"/>
              </a:rPr>
              <a:t>t)</a:t>
            </a:r>
            <a:r>
              <a:rPr lang="en-GB" sz="1200">
                <a:latin typeface="Comic Sans MS" pitchFamily="66" charset="0"/>
              </a:rPr>
              <a:t> = 0.5 min</a:t>
            </a:r>
          </a:p>
        </p:txBody>
      </p:sp>
      <p:sp>
        <p:nvSpPr>
          <p:cNvPr id="65550" name="Line 20"/>
          <p:cNvSpPr>
            <a:spLocks noChangeShapeType="1"/>
          </p:cNvSpPr>
          <p:nvPr/>
        </p:nvSpPr>
        <p:spPr bwMode="auto">
          <a:xfrm>
            <a:off x="28194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5551" name="Line 21"/>
          <p:cNvSpPr>
            <a:spLocks noChangeShapeType="1"/>
          </p:cNvSpPr>
          <p:nvPr/>
        </p:nvSpPr>
        <p:spPr bwMode="auto">
          <a:xfrm>
            <a:off x="6553200" y="1828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IN"/>
          </a:p>
        </p:txBody>
      </p:sp>
      <p:sp>
        <p:nvSpPr>
          <p:cNvPr id="65552" name="Text Box 22"/>
          <p:cNvSpPr txBox="1">
            <a:spLocks noChangeArrowheads="1"/>
          </p:cNvSpPr>
          <p:nvPr/>
        </p:nvSpPr>
        <p:spPr bwMode="auto">
          <a:xfrm>
            <a:off x="7878763" y="2133600"/>
            <a:ext cx="2746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latin typeface="Comic Sans MS" pitchFamily="66" charset="0"/>
              </a:rPr>
              <a:t>~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Indocyanine</a:t>
            </a:r>
            <a:r>
              <a:rPr lang="en-US" sz="3200" dirty="0">
                <a:solidFill>
                  <a:schemeClr val="bg1"/>
                </a:solidFill>
              </a:rPr>
              <a:t> Green Method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65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Sources of Error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Indocyanine green unstable over time and with exposure to light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Sample must be introduced rapidly as single bolus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Indicator must mix thoroughly with blood, and should be injected just proximal or into cardiac chamber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Dilution curve must have exponential downslope of sufficient length to extrapolate curve.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Invalid in Low cardiac output states and shunts that lead to early recirculation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Withdrawal rate of arterial sample must be constant</a:t>
            </a:r>
            <a:endParaRPr lang="en-US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bg1"/>
                </a:solidFill>
              </a:rPr>
              <a:t>Thermodilution</a:t>
            </a:r>
            <a:r>
              <a:rPr lang="en-US" sz="4000" dirty="0" smtClean="0">
                <a:solidFill>
                  <a:schemeClr val="bg1"/>
                </a:solidFill>
              </a:rPr>
              <a:t> Method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800" dirty="0" err="1" smtClean="0">
                <a:solidFill>
                  <a:schemeClr val="bg1">
                    <a:lumMod val="95000"/>
                  </a:schemeClr>
                </a:solidFill>
              </a:rPr>
              <a:t>Fegler</a:t>
            </a: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 1954        (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CONSERVATION OF ENERGY)</a:t>
            </a:r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cold saline or 5% D</a:t>
            </a:r>
          </a:p>
          <a:p>
            <a:pPr fontAlgn="auto">
              <a:spcAft>
                <a:spcPts val="0"/>
              </a:spcAft>
              <a:defRPr/>
            </a:pPr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balloon-tipped flow-directed </a:t>
            </a:r>
            <a:r>
              <a:rPr lang="en-US" sz="3800" dirty="0" err="1" smtClean="0">
                <a:solidFill>
                  <a:schemeClr val="bg1">
                    <a:lumMod val="95000"/>
                  </a:schemeClr>
                </a:solidFill>
              </a:rPr>
              <a:t>pvc</a:t>
            </a: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 catheter </a:t>
            </a:r>
          </a:p>
          <a:p>
            <a:pPr fontAlgn="auto">
              <a:spcAft>
                <a:spcPts val="0"/>
              </a:spcAft>
              <a:defRPr/>
            </a:pPr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800" dirty="0" err="1" smtClean="0">
                <a:solidFill>
                  <a:schemeClr val="bg1">
                    <a:lumMod val="95000"/>
                  </a:schemeClr>
                </a:solidFill>
              </a:rPr>
              <a:t>thermistor</a:t>
            </a: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 at tip </a:t>
            </a:r>
          </a:p>
          <a:p>
            <a:pPr fontAlgn="auto">
              <a:spcAft>
                <a:spcPts val="0"/>
              </a:spcAft>
              <a:defRPr/>
            </a:pPr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opening 25 to 30 cm proximal to the tip </a:t>
            </a:r>
          </a:p>
          <a:p>
            <a:pPr fontAlgn="auto">
              <a:spcAft>
                <a:spcPts val="0"/>
              </a:spcAft>
              <a:defRPr/>
            </a:pPr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Via vein to PA (proximal opening –SVC or RA, </a:t>
            </a:r>
            <a:r>
              <a:rPr lang="en-US" sz="3800" dirty="0" err="1" smtClean="0">
                <a:solidFill>
                  <a:schemeClr val="bg1">
                    <a:lumMod val="95000"/>
                  </a:schemeClr>
                </a:solidFill>
              </a:rPr>
              <a:t>thermistor</a:t>
            </a: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 –PA)</a:t>
            </a:r>
          </a:p>
          <a:p>
            <a:pPr fontAlgn="auto">
              <a:spcAft>
                <a:spcPts val="0"/>
              </a:spcAft>
              <a:defRPr/>
            </a:pPr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5 to 10 </a:t>
            </a:r>
            <a:r>
              <a:rPr lang="en-US" sz="3800" dirty="0" err="1" smtClean="0">
                <a:solidFill>
                  <a:schemeClr val="bg1">
                    <a:lumMod val="95000"/>
                  </a:schemeClr>
                </a:solidFill>
              </a:rPr>
              <a:t>mL</a:t>
            </a: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 to proximal port</a:t>
            </a:r>
          </a:p>
          <a:p>
            <a:pPr fontAlgn="auto">
              <a:spcAft>
                <a:spcPts val="0"/>
              </a:spcAft>
              <a:defRPr/>
            </a:pPr>
            <a:endParaRPr lang="en-US" sz="3800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change in temperature at the </a:t>
            </a:r>
            <a:r>
              <a:rPr lang="en-US" sz="3800" dirty="0" err="1" smtClean="0">
                <a:solidFill>
                  <a:schemeClr val="bg1">
                    <a:lumMod val="95000"/>
                  </a:schemeClr>
                </a:solidFill>
              </a:rPr>
              <a:t>thermistor</a:t>
            </a:r>
            <a:r>
              <a:rPr lang="en-US" sz="3800" dirty="0" smtClean="0">
                <a:solidFill>
                  <a:schemeClr val="bg1">
                    <a:lumMod val="95000"/>
                  </a:schemeClr>
                </a:solidFill>
              </a:rPr>
              <a:t> recorded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Thermodilution</a:t>
            </a:r>
            <a:r>
              <a:rPr lang="en-US" sz="3200" dirty="0">
                <a:solidFill>
                  <a:schemeClr val="bg1"/>
                </a:solidFill>
              </a:rPr>
              <a:t> Method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8612" name="Text Box 7"/>
          <p:cNvSpPr txBox="1">
            <a:spLocks noChangeArrowheads="1"/>
          </p:cNvSpPr>
          <p:nvPr/>
        </p:nvSpPr>
        <p:spPr bwMode="auto">
          <a:xfrm>
            <a:off x="1066800" y="21336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CO =</a:t>
            </a:r>
          </a:p>
        </p:txBody>
      </p:sp>
      <p:sp>
        <p:nvSpPr>
          <p:cNvPr id="68613" name="Text Box 8"/>
          <p:cNvSpPr txBox="1">
            <a:spLocks noChangeArrowheads="1"/>
          </p:cNvSpPr>
          <p:nvPr/>
        </p:nvSpPr>
        <p:spPr bwMode="auto">
          <a:xfrm>
            <a:off x="3733800" y="2592388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</a:t>
            </a:r>
            <a:endParaRPr lang="en-US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8614" name="Text Box 9"/>
          <p:cNvSpPr txBox="1">
            <a:spLocks noChangeArrowheads="1"/>
          </p:cNvSpPr>
          <p:nvPr/>
        </p:nvSpPr>
        <p:spPr bwMode="auto">
          <a:xfrm>
            <a:off x="3733800" y="2938463"/>
            <a:ext cx="30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</a:t>
            </a:r>
            <a:endParaRPr lang="en-US" sz="28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8615" name="Text Box 10"/>
          <p:cNvSpPr txBox="1">
            <a:spLocks noChangeArrowheads="1"/>
          </p:cNvSpPr>
          <p:nvPr/>
        </p:nvSpPr>
        <p:spPr bwMode="auto">
          <a:xfrm>
            <a:off x="3886200" y="31845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68616" name="Text Box 11"/>
          <p:cNvSpPr txBox="1">
            <a:spLocks noChangeArrowheads="1"/>
          </p:cNvSpPr>
          <p:nvPr/>
        </p:nvSpPr>
        <p:spPr bwMode="auto">
          <a:xfrm>
            <a:off x="3962400" y="24225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</a:t>
            </a: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8617" name="Line 12"/>
          <p:cNvSpPr>
            <a:spLocks noChangeShapeType="1"/>
          </p:cNvSpPr>
          <p:nvPr/>
        </p:nvSpPr>
        <p:spPr bwMode="auto">
          <a:xfrm>
            <a:off x="2362200" y="2438400"/>
            <a:ext cx="5562600" cy="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8618" name="Text Box 13"/>
          <p:cNvSpPr txBox="1">
            <a:spLocks noChangeArrowheads="1"/>
          </p:cNvSpPr>
          <p:nvPr/>
        </p:nvSpPr>
        <p:spPr bwMode="auto">
          <a:xfrm>
            <a:off x="2286000" y="1905000"/>
            <a:ext cx="5867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(T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-T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) (S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C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I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/ S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x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C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B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Arial" pitchFamily="34" charset="0"/>
                <a:sym typeface="Symbol" pitchFamily="18" charset="2"/>
              </a:rPr>
              <a:t> ) x 60 ×0.825</a:t>
            </a:r>
          </a:p>
        </p:txBody>
      </p:sp>
      <p:sp>
        <p:nvSpPr>
          <p:cNvPr id="68619" name="Text Box 14"/>
          <p:cNvSpPr txBox="1">
            <a:spLocks noChangeArrowheads="1"/>
          </p:cNvSpPr>
          <p:nvPr/>
        </p:nvSpPr>
        <p:spPr bwMode="auto">
          <a:xfrm>
            <a:off x="3429000" y="268128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      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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T</a:t>
            </a:r>
            <a:r>
              <a:rPr lang="en-US" sz="2800" baseline="-2500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dt</a:t>
            </a:r>
          </a:p>
        </p:txBody>
      </p:sp>
      <p:sp>
        <p:nvSpPr>
          <p:cNvPr id="68620" name="Text Box 15"/>
          <p:cNvSpPr txBox="1">
            <a:spLocks noChangeArrowheads="1"/>
          </p:cNvSpPr>
          <p:nvPr/>
        </p:nvSpPr>
        <p:spPr bwMode="auto">
          <a:xfrm>
            <a:off x="1600200" y="3563938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V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=  volume of injectate  </a:t>
            </a:r>
          </a:p>
        </p:txBody>
      </p:sp>
      <p:sp>
        <p:nvSpPr>
          <p:cNvPr id="68621" name="Text Box 16"/>
          <p:cNvSpPr txBox="1">
            <a:spLocks noChangeArrowheads="1"/>
          </p:cNvSpPr>
          <p:nvPr/>
        </p:nvSpPr>
        <p:spPr bwMode="auto">
          <a:xfrm>
            <a:off x="1600200" y="3930650"/>
            <a:ext cx="601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, S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=  specific gravity of injectate and blood</a:t>
            </a:r>
          </a:p>
        </p:txBody>
      </p:sp>
      <p:sp>
        <p:nvSpPr>
          <p:cNvPr id="68622" name="Text Box 18"/>
          <p:cNvSpPr txBox="1">
            <a:spLocks noChangeArrowheads="1"/>
          </p:cNvSpPr>
          <p:nvPr/>
        </p:nvSpPr>
        <p:spPr bwMode="auto">
          <a:xfrm>
            <a:off x="1600200" y="4632325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T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=  temperature of injectate</a:t>
            </a:r>
          </a:p>
        </p:txBody>
      </p:sp>
      <p:sp>
        <p:nvSpPr>
          <p:cNvPr id="68623" name="Text Box 19"/>
          <p:cNvSpPr txBox="1">
            <a:spLocks noChangeArrowheads="1"/>
          </p:cNvSpPr>
          <p:nvPr/>
        </p:nvSpPr>
        <p:spPr bwMode="auto">
          <a:xfrm>
            <a:off x="1600200" y="4295775"/>
            <a:ext cx="601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C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I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, C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=  specific heat of injectate and blood</a:t>
            </a:r>
          </a:p>
        </p:txBody>
      </p:sp>
      <p:sp>
        <p:nvSpPr>
          <p:cNvPr id="68624" name="Text Box 20"/>
          <p:cNvSpPr txBox="1">
            <a:spLocks noChangeArrowheads="1"/>
          </p:cNvSpPr>
          <p:nvPr/>
        </p:nvSpPr>
        <p:spPr bwMode="auto">
          <a:xfrm>
            <a:off x="1600200" y="5027613"/>
            <a:ext cx="670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  <a:sym typeface="Symbol" pitchFamily="18" charset="2"/>
              </a:rPr>
              <a:t>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T</a:t>
            </a:r>
            <a:r>
              <a:rPr lang="en-US" sz="2000" baseline="-2500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 =  change in temperature measured downstream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5410200"/>
            <a:ext cx="571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0.825-correction factor for warming of injectate from the syringe or by catheter </a:t>
            </a:r>
            <a:endParaRPr lang="en-US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96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4196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Advantages over indocyanine green dye method</a:t>
            </a:r>
          </a:p>
          <a:p>
            <a:endParaRPr lang="en-US" sz="2800" smtClean="0">
              <a:solidFill>
                <a:schemeClr val="bg1"/>
              </a:solidFill>
            </a:endParaRP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Withdrawal of blood not necessary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Arterial puncture not required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Indicator (saline or D5W)- inert and inexpensive.</a:t>
            </a:r>
          </a:p>
          <a:p>
            <a:pPr lvl="1"/>
            <a:r>
              <a:rPr lang="en-US" sz="2400" smtClean="0">
                <a:solidFill>
                  <a:schemeClr val="bg1"/>
                </a:solidFill>
              </a:rPr>
              <a:t>Virtually no recirculation, simplifying computer analysis of primary curve sample</a:t>
            </a:r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Thermodilution</a:t>
            </a:r>
            <a:r>
              <a:rPr lang="en-US" sz="3200" dirty="0">
                <a:solidFill>
                  <a:schemeClr val="bg1"/>
                </a:solidFill>
              </a:rPr>
              <a:t> Method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04800" y="1487488"/>
            <a:ext cx="8839200" cy="36512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610600" cy="4953000"/>
          </a:xfrm>
        </p:spPr>
        <p:txBody>
          <a:bodyPr/>
          <a:lstStyle/>
          <a:p>
            <a:r>
              <a:rPr lang="en-US" sz="2400" smtClean="0">
                <a:solidFill>
                  <a:schemeClr val="bg1"/>
                </a:solidFill>
              </a:rPr>
              <a:t>Sources of Error  (</a:t>
            </a:r>
            <a:r>
              <a:rPr lang="en-US" sz="2400" smtClean="0">
                <a:solidFill>
                  <a:schemeClr val="bg1"/>
                </a:solidFill>
                <a:cs typeface="Arial" pitchFamily="34" charset="0"/>
              </a:rPr>
              <a:t>± 15%)</a:t>
            </a:r>
          </a:p>
          <a:p>
            <a:pPr>
              <a:buFont typeface="Arial" pitchFamily="34" charset="0"/>
              <a:buNone/>
            </a:pPr>
            <a:endParaRPr lang="en-US" sz="2400" smtClean="0">
              <a:solidFill>
                <a:schemeClr val="bg1"/>
              </a:solidFill>
            </a:endParaRP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Unreliable in tricuspid regurgitation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Baseline temperature of blood in pulmonary artery may fluctuate with respiratory and cardiac cycles</a:t>
            </a:r>
          </a:p>
          <a:p>
            <a:pPr lvl="1"/>
            <a:endParaRPr lang="en-US" sz="2000" smtClean="0">
              <a:solidFill>
                <a:schemeClr val="bg1"/>
              </a:solidFill>
            </a:endParaRP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Loss of injectate with low cardiac output states (CO &lt; 3.5 L/min) due to   warming of blood by walls of cardiac chambers and surrounding tissues.  The reduction in </a:t>
            </a:r>
            <a:r>
              <a:rPr lang="en-US" sz="2000" smtClean="0">
                <a:solidFill>
                  <a:schemeClr val="bg1"/>
                </a:solidFill>
                <a:sym typeface="Symbol" pitchFamily="18" charset="2"/>
              </a:rPr>
              <a:t></a:t>
            </a:r>
            <a:r>
              <a:rPr lang="en-US" sz="2000" smtClean="0">
                <a:solidFill>
                  <a:schemeClr val="bg1"/>
                </a:solidFill>
              </a:rPr>
              <a:t> T</a:t>
            </a:r>
            <a:r>
              <a:rPr lang="en-US" sz="2000" baseline="-25000" smtClean="0">
                <a:solidFill>
                  <a:schemeClr val="bg1"/>
                </a:solidFill>
              </a:rPr>
              <a:t>B</a:t>
            </a:r>
            <a:r>
              <a:rPr lang="en-US" sz="2000" smtClean="0">
                <a:solidFill>
                  <a:schemeClr val="bg1"/>
                </a:solidFill>
              </a:rPr>
              <a:t> at pulmonary arterial sampling site will result in overestimation of cardiac output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Empirical correction factor (0.825) corrects for catheter warming but will not account for warming of injectate in syringe by the hand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>
                <a:solidFill>
                  <a:schemeClr val="bg1"/>
                </a:solidFill>
              </a:rPr>
              <a:t>Cardiac Output Measurement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3200" dirty="0" err="1">
                <a:solidFill>
                  <a:schemeClr val="bg1"/>
                </a:solidFill>
              </a:rPr>
              <a:t>Thermodilution</a:t>
            </a:r>
            <a:r>
              <a:rPr lang="en-US" sz="3200" dirty="0">
                <a:solidFill>
                  <a:schemeClr val="bg1"/>
                </a:solidFill>
              </a:rPr>
              <a:t> Method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Pitfalls in CO measurement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1683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5334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The Fick method</a:t>
            </a:r>
          </a:p>
        </p:txBody>
      </p:sp>
      <p:sp>
        <p:nvSpPr>
          <p:cNvPr id="71684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Inadequate mixing of blood in RA</a:t>
            </a:r>
          </a:p>
          <a:p>
            <a:r>
              <a:rPr lang="en-US" smtClean="0">
                <a:solidFill>
                  <a:schemeClr val="bg1"/>
                </a:solidFill>
              </a:rPr>
              <a:t>Inappropriate sampling</a:t>
            </a:r>
          </a:p>
          <a:p>
            <a:r>
              <a:rPr lang="en-US" smtClean="0">
                <a:solidFill>
                  <a:schemeClr val="bg1"/>
                </a:solidFill>
              </a:rPr>
              <a:t>Contamination of blood with air, hep saline.</a:t>
            </a:r>
          </a:p>
          <a:p>
            <a:r>
              <a:rPr lang="en-US" smtClean="0">
                <a:solidFill>
                  <a:schemeClr val="bg1"/>
                </a:solidFill>
              </a:rPr>
              <a:t>VO₂-not usually measured.</a:t>
            </a:r>
          </a:p>
          <a:p>
            <a:r>
              <a:rPr lang="en-US" smtClean="0">
                <a:solidFill>
                  <a:schemeClr val="bg1"/>
                </a:solidFill>
              </a:rPr>
              <a:t>Improper measurement of VO₂</a:t>
            </a:r>
          </a:p>
          <a:p>
            <a:r>
              <a:rPr lang="en-US" smtClean="0">
                <a:solidFill>
                  <a:schemeClr val="bg1"/>
                </a:solidFill>
              </a:rPr>
              <a:t>High output states with narrow A V O₂ difference</a:t>
            </a:r>
          </a:p>
        </p:txBody>
      </p:sp>
      <p:sp>
        <p:nvSpPr>
          <p:cNvPr id="71685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85800"/>
          </a:xfrm>
        </p:spPr>
        <p:txBody>
          <a:bodyPr/>
          <a:lstStyle/>
          <a:p>
            <a:r>
              <a:rPr lang="en-US" sz="2800" smtClean="0">
                <a:solidFill>
                  <a:schemeClr val="bg1"/>
                </a:solidFill>
              </a:rPr>
              <a:t>Thermodilution method</a:t>
            </a:r>
          </a:p>
        </p:txBody>
      </p:sp>
      <p:sp>
        <p:nvSpPr>
          <p:cNvPr id="71686" name="Content Placeholder 7"/>
          <p:cNvSpPr>
            <a:spLocks noGrp="1"/>
          </p:cNvSpPr>
          <p:nvPr>
            <p:ph sz="quarter" idx="4"/>
          </p:nvPr>
        </p:nvSpPr>
        <p:spPr>
          <a:xfrm>
            <a:off x="4495800" y="1752600"/>
            <a:ext cx="4419600" cy="4373563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</a:rPr>
              <a:t>Low output states </a:t>
            </a:r>
            <a:r>
              <a:rPr lang="en-US" i="1" smtClean="0">
                <a:solidFill>
                  <a:schemeClr val="bg1"/>
                </a:solidFill>
              </a:rPr>
              <a:t>(incomplete mixing of indicator)</a:t>
            </a:r>
          </a:p>
          <a:p>
            <a:r>
              <a:rPr lang="en-US" smtClean="0">
                <a:solidFill>
                  <a:srgbClr val="FFC000"/>
                </a:solidFill>
              </a:rPr>
              <a:t>AF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i="1" smtClean="0">
                <a:solidFill>
                  <a:schemeClr val="bg1"/>
                </a:solidFill>
              </a:rPr>
              <a:t>(incomplete mixing of indicator)</a:t>
            </a:r>
          </a:p>
          <a:p>
            <a:r>
              <a:rPr lang="en-US" smtClean="0">
                <a:solidFill>
                  <a:srgbClr val="FFC000"/>
                </a:solidFill>
              </a:rPr>
              <a:t>TR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r>
              <a:rPr lang="en-US" i="1" smtClean="0">
                <a:solidFill>
                  <a:schemeClr val="bg1"/>
                </a:solidFill>
              </a:rPr>
              <a:t>(indicator abnormally recirculated)</a:t>
            </a:r>
          </a:p>
          <a:p>
            <a:r>
              <a:rPr lang="en-US" smtClean="0">
                <a:solidFill>
                  <a:srgbClr val="FFC000"/>
                </a:solidFill>
              </a:rPr>
              <a:t>Intracardiac shunts </a:t>
            </a:r>
            <a:r>
              <a:rPr lang="en-US" i="1" smtClean="0">
                <a:solidFill>
                  <a:schemeClr val="bg1"/>
                </a:solidFill>
              </a:rPr>
              <a:t>(indicator abnormally recirculated)</a:t>
            </a:r>
          </a:p>
          <a:p>
            <a:r>
              <a:rPr lang="en-US" smtClean="0">
                <a:solidFill>
                  <a:srgbClr val="FFC000"/>
                </a:solidFill>
              </a:rPr>
              <a:t>Administation of IVF </a:t>
            </a:r>
            <a:r>
              <a:rPr lang="en-US" smtClean="0">
                <a:solidFill>
                  <a:schemeClr val="bg1"/>
                </a:solidFill>
              </a:rPr>
              <a:t>simultaneously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572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Fourier found that each pressure wave is a summation of a series of simple sine waves of differing amplitude and frequency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</a:rPr>
              <a:t>Essential </a:t>
            </a:r>
            <a:r>
              <a:rPr lang="en-US" sz="2800" dirty="0">
                <a:solidFill>
                  <a:schemeClr val="bg1"/>
                </a:solidFill>
              </a:rPr>
              <a:t>physiologic information is contained within the first 10 harmonics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</a:rPr>
              <a:t>At </a:t>
            </a:r>
            <a:r>
              <a:rPr lang="en-US" sz="2400" dirty="0" smtClean="0">
                <a:solidFill>
                  <a:schemeClr val="bg1"/>
                </a:solidFill>
              </a:rPr>
              <a:t>a HR </a:t>
            </a:r>
            <a:r>
              <a:rPr lang="en-US" sz="2400" dirty="0">
                <a:solidFill>
                  <a:schemeClr val="bg1"/>
                </a:solidFill>
              </a:rPr>
              <a:t>of 120, the fundamental frequency is 2 cycles/sec, and 10</a:t>
            </a:r>
            <a:r>
              <a:rPr lang="en-US" sz="2400" baseline="30000" dirty="0">
                <a:solidFill>
                  <a:schemeClr val="bg1"/>
                </a:solidFill>
              </a:rPr>
              <a:t>th</a:t>
            </a:r>
            <a:r>
              <a:rPr lang="en-US" sz="2400" dirty="0">
                <a:solidFill>
                  <a:schemeClr val="bg1"/>
                </a:solidFill>
              </a:rPr>
              <a:t> harmonic is 20 cycles/sec.  A pressure response system with a frequency response range that is flat to 20 cycles/sec will be adequate.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Fidelity </a:t>
            </a:r>
            <a:r>
              <a:rPr lang="en-US" sz="2400" dirty="0">
                <a:solidFill>
                  <a:schemeClr val="bg1"/>
                </a:solidFill>
              </a:rPr>
              <a:t>of the recording drops with increasing HR.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C000"/>
                </a:solidFill>
              </a:rPr>
              <a:t>Pressure Measurement</a:t>
            </a:r>
            <a:br>
              <a:rPr lang="en-US" sz="4000" smtClean="0">
                <a:solidFill>
                  <a:srgbClr val="FFC000"/>
                </a:solidFill>
              </a:rPr>
            </a:br>
            <a:r>
              <a:rPr lang="en-US" sz="2800" smtClean="0">
                <a:solidFill>
                  <a:srgbClr val="FFC000"/>
                </a:solidFill>
              </a:rPr>
              <a:t>Fourier analysis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762000" y="6019800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alibri" pitchFamily="34" charset="0"/>
              </a:rPr>
              <a:t>Wiggers CJ. The pressure pulses in the cardiovascular system. Longmans, green;1928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Continuous C O monitoring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Right heart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catheterisation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Based on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thermodilution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method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Warm indicator rather than cold indicator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Catheter with proximal thermal filament( located in RA) and distal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</a:rPr>
              <a:t>thermistor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 or sensor in PA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Thermal filament generates input signal which warms the blood.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This “warm bolus” detected by distal sensor- processed to generate a washout curve and CO is determined.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More accurate and reproducible measurements compared with standard techniques.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295400" y="2514600"/>
            <a:ext cx="6553200" cy="1981200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2355463" y="2967335"/>
            <a:ext cx="4045337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Thank you !!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To record pressure accurately, a system must respond with equal amplitude for a given input throughout the range of frequencies contained within the pressure wave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400" dirty="0" smtClean="0"/>
              <a:t>If components in a particular frequency range are either suppressed or exaggerated by the transducer system, the recorded signal will be a grossly distorted version of the original physiologic waveform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6934200" cy="4114800"/>
          </a:xfrm>
        </p:spPr>
        <p:txBody>
          <a:bodyPr/>
          <a:lstStyle/>
          <a:p>
            <a:r>
              <a:rPr lang="en-US" sz="2400" u="sng" smtClean="0">
                <a:solidFill>
                  <a:schemeClr val="bg1"/>
                </a:solidFill>
              </a:rPr>
              <a:t>Frequency response profile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Ratio of output amplitude to input amplitude over a range of frequencies of the input pressure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Frequency response of a catheter system is dependent on catheter’s natural frequency</a:t>
            </a:r>
            <a:br>
              <a:rPr lang="en-US" sz="2000" smtClean="0">
                <a:solidFill>
                  <a:schemeClr val="bg1"/>
                </a:solidFill>
              </a:rPr>
            </a:br>
            <a:r>
              <a:rPr lang="en-US" sz="2000" smtClean="0">
                <a:solidFill>
                  <a:schemeClr val="bg1"/>
                </a:solidFill>
              </a:rPr>
              <a:t> and amount of damping</a:t>
            </a:r>
          </a:p>
          <a:p>
            <a:pPr lvl="1"/>
            <a:r>
              <a:rPr lang="en-US" sz="2000" smtClean="0">
                <a:solidFill>
                  <a:schemeClr val="bg1"/>
                </a:solidFill>
              </a:rPr>
              <a:t>The higher the natural</a:t>
            </a:r>
            <a:br>
              <a:rPr lang="en-US" sz="2000" smtClean="0">
                <a:solidFill>
                  <a:schemeClr val="bg1"/>
                </a:solidFill>
              </a:rPr>
            </a:br>
            <a:r>
              <a:rPr lang="en-US" sz="2000" smtClean="0">
                <a:solidFill>
                  <a:schemeClr val="bg1"/>
                </a:solidFill>
              </a:rPr>
              <a:t>frequency of the system,</a:t>
            </a:r>
            <a:br>
              <a:rPr lang="en-US" sz="2000" smtClean="0">
                <a:solidFill>
                  <a:schemeClr val="bg1"/>
                </a:solidFill>
              </a:rPr>
            </a:br>
            <a:r>
              <a:rPr lang="en-US" sz="2000" smtClean="0">
                <a:solidFill>
                  <a:schemeClr val="bg1"/>
                </a:solidFill>
              </a:rPr>
              <a:t> the more accurate the</a:t>
            </a:r>
            <a:br>
              <a:rPr lang="en-US" sz="2000" smtClean="0">
                <a:solidFill>
                  <a:schemeClr val="bg1"/>
                </a:solidFill>
              </a:rPr>
            </a:br>
            <a:r>
              <a:rPr lang="en-US" sz="2000" smtClean="0">
                <a:solidFill>
                  <a:schemeClr val="bg1"/>
                </a:solidFill>
              </a:rPr>
              <a:t> pressure measurement</a:t>
            </a:r>
            <a:br>
              <a:rPr lang="en-US" sz="2000" smtClean="0">
                <a:solidFill>
                  <a:schemeClr val="bg1"/>
                </a:solidFill>
              </a:rPr>
            </a:br>
            <a:r>
              <a:rPr lang="en-US" sz="2000" smtClean="0">
                <a:solidFill>
                  <a:schemeClr val="bg1"/>
                </a:solidFill>
              </a:rPr>
              <a:t> at lower physiologic</a:t>
            </a:r>
            <a:br>
              <a:rPr lang="en-US" sz="2000" smtClean="0">
                <a:solidFill>
                  <a:schemeClr val="bg1"/>
                </a:solidFill>
              </a:rPr>
            </a:br>
            <a:r>
              <a:rPr lang="en-US" sz="2000" smtClean="0">
                <a:solidFill>
                  <a:schemeClr val="bg1"/>
                </a:solidFill>
              </a:rPr>
              <a:t> frequencies</a:t>
            </a:r>
          </a:p>
          <a:p>
            <a:pPr lvl="1">
              <a:buFontTx/>
              <a:buNone/>
            </a:pPr>
            <a:endParaRPr lang="en-US" sz="2000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304800" y="1524000"/>
            <a:ext cx="8839200" cy="36513"/>
          </a:xfrm>
          <a:prstGeom prst="rect">
            <a:avLst/>
          </a:prstGeom>
          <a:gradFill rotWithShape="0">
            <a:gsLst>
              <a:gs pos="0">
                <a:srgbClr val="FF3300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29" name="AutoShape 16"/>
          <p:cNvSpPr>
            <a:spLocks noChangeArrowheads="1"/>
          </p:cNvSpPr>
          <p:nvPr/>
        </p:nvSpPr>
        <p:spPr bwMode="auto">
          <a:xfrm>
            <a:off x="7239000" y="2730500"/>
            <a:ext cx="1371600" cy="2209800"/>
          </a:xfrm>
          <a:prstGeom prst="can">
            <a:avLst>
              <a:gd name="adj" fmla="val 40278"/>
            </a:avLst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0" name="Freeform 17"/>
          <p:cNvSpPr>
            <a:spLocks/>
          </p:cNvSpPr>
          <p:nvPr/>
        </p:nvSpPr>
        <p:spPr bwMode="auto">
          <a:xfrm>
            <a:off x="7239000" y="3797300"/>
            <a:ext cx="1371600" cy="457200"/>
          </a:xfrm>
          <a:custGeom>
            <a:avLst/>
            <a:gdLst>
              <a:gd name="T0" fmla="*/ 0 w 960"/>
              <a:gd name="T1" fmla="*/ 288 h 288"/>
              <a:gd name="T2" fmla="*/ 96 w 960"/>
              <a:gd name="T3" fmla="*/ 0 h 288"/>
              <a:gd name="T4" fmla="*/ 192 w 960"/>
              <a:gd name="T5" fmla="*/ 288 h 288"/>
              <a:gd name="T6" fmla="*/ 288 w 960"/>
              <a:gd name="T7" fmla="*/ 0 h 288"/>
              <a:gd name="T8" fmla="*/ 384 w 960"/>
              <a:gd name="T9" fmla="*/ 288 h 288"/>
              <a:gd name="T10" fmla="*/ 480 w 960"/>
              <a:gd name="T11" fmla="*/ 0 h 288"/>
              <a:gd name="T12" fmla="*/ 576 w 960"/>
              <a:gd name="T13" fmla="*/ 288 h 288"/>
              <a:gd name="T14" fmla="*/ 672 w 960"/>
              <a:gd name="T15" fmla="*/ 0 h 288"/>
              <a:gd name="T16" fmla="*/ 768 w 960"/>
              <a:gd name="T17" fmla="*/ 288 h 288"/>
              <a:gd name="T18" fmla="*/ 864 w 960"/>
              <a:gd name="T19" fmla="*/ 0 h 288"/>
              <a:gd name="T20" fmla="*/ 960 w 960"/>
              <a:gd name="T21" fmla="*/ 288 h 28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960"/>
              <a:gd name="T34" fmla="*/ 0 h 288"/>
              <a:gd name="T35" fmla="*/ 960 w 960"/>
              <a:gd name="T36" fmla="*/ 288 h 28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960" h="288">
                <a:moveTo>
                  <a:pt x="0" y="288"/>
                </a:moveTo>
                <a:cubicBezTo>
                  <a:pt x="32" y="144"/>
                  <a:pt x="64" y="0"/>
                  <a:pt x="96" y="0"/>
                </a:cubicBezTo>
                <a:cubicBezTo>
                  <a:pt x="128" y="0"/>
                  <a:pt x="160" y="288"/>
                  <a:pt x="192" y="288"/>
                </a:cubicBezTo>
                <a:cubicBezTo>
                  <a:pt x="224" y="288"/>
                  <a:pt x="256" y="0"/>
                  <a:pt x="288" y="0"/>
                </a:cubicBezTo>
                <a:cubicBezTo>
                  <a:pt x="320" y="0"/>
                  <a:pt x="352" y="288"/>
                  <a:pt x="384" y="288"/>
                </a:cubicBezTo>
                <a:cubicBezTo>
                  <a:pt x="416" y="288"/>
                  <a:pt x="448" y="0"/>
                  <a:pt x="480" y="0"/>
                </a:cubicBezTo>
                <a:cubicBezTo>
                  <a:pt x="512" y="0"/>
                  <a:pt x="544" y="288"/>
                  <a:pt x="576" y="288"/>
                </a:cubicBezTo>
                <a:cubicBezTo>
                  <a:pt x="608" y="288"/>
                  <a:pt x="640" y="0"/>
                  <a:pt x="672" y="0"/>
                </a:cubicBezTo>
                <a:cubicBezTo>
                  <a:pt x="704" y="0"/>
                  <a:pt x="736" y="288"/>
                  <a:pt x="768" y="288"/>
                </a:cubicBezTo>
                <a:cubicBezTo>
                  <a:pt x="800" y="288"/>
                  <a:pt x="832" y="0"/>
                  <a:pt x="864" y="0"/>
                </a:cubicBezTo>
                <a:cubicBezTo>
                  <a:pt x="896" y="0"/>
                  <a:pt x="928" y="144"/>
                  <a:pt x="960" y="288"/>
                </a:cubicBezTo>
              </a:path>
            </a:pathLst>
          </a:custGeom>
          <a:noFill/>
          <a:ln w="222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1" name="Rectangle 18"/>
          <p:cNvSpPr>
            <a:spLocks noChangeArrowheads="1"/>
          </p:cNvSpPr>
          <p:nvPr/>
        </p:nvSpPr>
        <p:spPr bwMode="auto">
          <a:xfrm>
            <a:off x="7924800" y="2349500"/>
            <a:ext cx="76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2" name="Rectangle 19"/>
          <p:cNvSpPr>
            <a:spLocks noChangeArrowheads="1"/>
          </p:cNvSpPr>
          <p:nvPr/>
        </p:nvSpPr>
        <p:spPr bwMode="auto">
          <a:xfrm>
            <a:off x="7924800" y="4940300"/>
            <a:ext cx="762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3" name="Text Box 20"/>
          <p:cNvSpPr txBox="1">
            <a:spLocks noChangeArrowheads="1"/>
          </p:cNvSpPr>
          <p:nvPr/>
        </p:nvSpPr>
        <p:spPr bwMode="auto">
          <a:xfrm>
            <a:off x="7848600" y="1676400"/>
            <a:ext cx="10652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Rotating </a:t>
            </a:r>
          </a:p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smoked</a:t>
            </a:r>
          </a:p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 drum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419600" y="4711700"/>
          <a:ext cx="960438" cy="1143000"/>
        </p:xfrm>
        <a:graphic>
          <a:graphicData uri="http://schemas.openxmlformats.org/presentationml/2006/ole">
            <p:oleObj spid="_x0000_s1026" name="Clip" r:id="rId3" imgW="2863440" imgH="3404880" progId="">
              <p:embed/>
            </p:oleObj>
          </a:graphicData>
        </a:graphic>
      </p:graphicFrame>
      <p:sp>
        <p:nvSpPr>
          <p:cNvPr id="1034" name="Line 22"/>
          <p:cNvSpPr>
            <a:spLocks noChangeShapeType="1"/>
          </p:cNvSpPr>
          <p:nvPr/>
        </p:nvSpPr>
        <p:spPr bwMode="auto">
          <a:xfrm flipV="1">
            <a:off x="5715000" y="4254500"/>
            <a:ext cx="1524000" cy="1524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35" name="Freeform 23"/>
          <p:cNvSpPr>
            <a:spLocks/>
          </p:cNvSpPr>
          <p:nvPr/>
        </p:nvSpPr>
        <p:spPr bwMode="auto">
          <a:xfrm>
            <a:off x="5334000" y="4787900"/>
            <a:ext cx="685800" cy="685800"/>
          </a:xfrm>
          <a:custGeom>
            <a:avLst/>
            <a:gdLst>
              <a:gd name="T0" fmla="*/ 0 w 432"/>
              <a:gd name="T1" fmla="*/ 432 h 432"/>
              <a:gd name="T2" fmla="*/ 192 w 432"/>
              <a:gd name="T3" fmla="*/ 384 h 432"/>
              <a:gd name="T4" fmla="*/ 336 w 432"/>
              <a:gd name="T5" fmla="*/ 192 h 432"/>
              <a:gd name="T6" fmla="*/ 432 w 432"/>
              <a:gd name="T7" fmla="*/ 0 h 432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432"/>
              <a:gd name="T14" fmla="*/ 432 w 432"/>
              <a:gd name="T15" fmla="*/ 432 h 4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432">
                <a:moveTo>
                  <a:pt x="0" y="432"/>
                </a:moveTo>
                <a:cubicBezTo>
                  <a:pt x="68" y="428"/>
                  <a:pt x="136" y="424"/>
                  <a:pt x="192" y="384"/>
                </a:cubicBezTo>
                <a:cubicBezTo>
                  <a:pt x="248" y="344"/>
                  <a:pt x="296" y="256"/>
                  <a:pt x="336" y="192"/>
                </a:cubicBezTo>
                <a:cubicBezTo>
                  <a:pt x="376" y="128"/>
                  <a:pt x="416" y="32"/>
                  <a:pt x="432" y="0"/>
                </a:cubicBezTo>
              </a:path>
            </a:pathLst>
          </a:cu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36" name="Text Box 24"/>
          <p:cNvSpPr txBox="1">
            <a:spLocks noChangeArrowheads="1"/>
          </p:cNvSpPr>
          <p:nvPr/>
        </p:nvSpPr>
        <p:spPr bwMode="auto">
          <a:xfrm>
            <a:off x="5622925" y="3673475"/>
            <a:ext cx="12350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Amplifying</a:t>
            </a:r>
          </a:p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lever arm</a:t>
            </a:r>
          </a:p>
        </p:txBody>
      </p:sp>
      <p:sp>
        <p:nvSpPr>
          <p:cNvPr id="1037" name="Text Box 25"/>
          <p:cNvSpPr txBox="1">
            <a:spLocks noChangeArrowheads="1"/>
          </p:cNvSpPr>
          <p:nvPr/>
        </p:nvSpPr>
        <p:spPr bwMode="auto">
          <a:xfrm>
            <a:off x="5595938" y="5410200"/>
            <a:ext cx="80486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Fluid </a:t>
            </a:r>
          </a:p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filled</a:t>
            </a:r>
          </a:p>
          <a:p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tubing</a:t>
            </a:r>
          </a:p>
        </p:txBody>
      </p:sp>
      <p:sp>
        <p:nvSpPr>
          <p:cNvPr id="1038" name="Text Box 26"/>
          <p:cNvSpPr txBox="1">
            <a:spLocks noChangeArrowheads="1"/>
          </p:cNvSpPr>
          <p:nvPr/>
        </p:nvSpPr>
        <p:spPr bwMode="auto">
          <a:xfrm>
            <a:off x="6096000" y="4740275"/>
            <a:ext cx="1211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Sensing</a:t>
            </a:r>
          </a:p>
          <a:p>
            <a:pPr algn="r"/>
            <a:r>
              <a:rPr lang="en-US" sz="1600">
                <a:solidFill>
                  <a:srgbClr val="00FFFF"/>
                </a:solidFill>
                <a:latin typeface="Calibri" pitchFamily="34" charset="0"/>
              </a:rPr>
              <a:t>membrane</a:t>
            </a:r>
          </a:p>
        </p:txBody>
      </p:sp>
      <p:sp>
        <p:nvSpPr>
          <p:cNvPr id="1039" name="AutoShape 27"/>
          <p:cNvSpPr>
            <a:spLocks/>
          </p:cNvSpPr>
          <p:nvPr/>
        </p:nvSpPr>
        <p:spPr bwMode="auto">
          <a:xfrm>
            <a:off x="5562600" y="4406900"/>
            <a:ext cx="228600" cy="304800"/>
          </a:xfrm>
          <a:prstGeom prst="leftBracket">
            <a:avLst>
              <a:gd name="adj" fmla="val 11111"/>
            </a:avLst>
          </a:prstGeom>
          <a:noFill/>
          <a:ln w="635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40" name="Oval 28"/>
          <p:cNvSpPr>
            <a:spLocks noChangeArrowheads="1"/>
          </p:cNvSpPr>
          <p:nvPr/>
        </p:nvSpPr>
        <p:spPr bwMode="auto">
          <a:xfrm>
            <a:off x="5715000" y="4605338"/>
            <a:ext cx="609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41" name="Line 29"/>
          <p:cNvSpPr>
            <a:spLocks noChangeShapeType="1"/>
          </p:cNvSpPr>
          <p:nvPr/>
        </p:nvSpPr>
        <p:spPr bwMode="auto">
          <a:xfrm>
            <a:off x="6019800" y="4406900"/>
            <a:ext cx="1588" cy="304800"/>
          </a:xfrm>
          <a:prstGeom prst="line">
            <a:avLst/>
          </a:prstGeom>
          <a:noFill/>
          <a:ln w="317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42" name="Rectangle 3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sz="4000" smtClean="0">
                <a:solidFill>
                  <a:srgbClr val="FFC000"/>
                </a:solidFill>
              </a:rPr>
              <a:t>Pressure Measurement</a:t>
            </a:r>
            <a:br>
              <a:rPr lang="en-US" sz="4000" smtClean="0">
                <a:solidFill>
                  <a:srgbClr val="FFC000"/>
                </a:solidFill>
              </a:rPr>
            </a:br>
            <a:r>
              <a:rPr lang="en-US" sz="2800" smtClean="0">
                <a:solidFill>
                  <a:srgbClr val="FFC000"/>
                </a:solidFill>
              </a:rPr>
              <a:t>Hürthle Manometer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4463</Words>
  <Application>Microsoft Office PowerPoint</Application>
  <PresentationFormat>On-screen Show (4:3)</PresentationFormat>
  <Paragraphs>681</Paragraphs>
  <Slides>71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71</vt:i4>
      </vt:variant>
    </vt:vector>
  </HeadingPairs>
  <TitlesOfParts>
    <vt:vector size="80" baseType="lpstr">
      <vt:lpstr>Calibri</vt:lpstr>
      <vt:lpstr>Arial</vt:lpstr>
      <vt:lpstr>msgothic</vt:lpstr>
      <vt:lpstr>Wingdings</vt:lpstr>
      <vt:lpstr>Symbol</vt:lpstr>
      <vt:lpstr>Comic Sans MS</vt:lpstr>
      <vt:lpstr>Office Theme</vt:lpstr>
      <vt:lpstr>Clip</vt:lpstr>
      <vt:lpstr>Chart</vt:lpstr>
      <vt:lpstr>Slide 1</vt:lpstr>
      <vt:lpstr>Pressure wave</vt:lpstr>
      <vt:lpstr>Pressure Measurement Terminology</vt:lpstr>
      <vt:lpstr>Pressure Measurement Terminology</vt:lpstr>
      <vt:lpstr>Pressure Measurement Terminology</vt:lpstr>
      <vt:lpstr>Pressure Measurement Harmonics- Wigger’s principle</vt:lpstr>
      <vt:lpstr>Pressure Measurement Fourier analysis</vt:lpstr>
      <vt:lpstr>Slide 8</vt:lpstr>
      <vt:lpstr>Pressure Measurement Hürthle Manometer</vt:lpstr>
      <vt:lpstr>Pressure Measurement Hürthle Manometer</vt:lpstr>
      <vt:lpstr>Pressure Measurement Optimal Damping</vt:lpstr>
      <vt:lpstr>Evaluation of dynamic response characteristics of  the catheter- transducer system</vt:lpstr>
      <vt:lpstr>Transforming pressure wave to electrical signals</vt:lpstr>
      <vt:lpstr>Pressure Measurement Systems</vt:lpstr>
      <vt:lpstr> Fluid-filled Systems </vt:lpstr>
      <vt:lpstr>Slide 16</vt:lpstr>
      <vt:lpstr>Slide 17</vt:lpstr>
      <vt:lpstr>Slide 18</vt:lpstr>
      <vt:lpstr>Slide 19</vt:lpstr>
      <vt:lpstr>Slide 20</vt:lpstr>
      <vt:lpstr>Slide 21</vt:lpstr>
      <vt:lpstr>Physiologic characteristics Reflected Waves</vt:lpstr>
      <vt:lpstr>Slide 23</vt:lpstr>
      <vt:lpstr>Slide 24</vt:lpstr>
      <vt:lpstr> Physiologic characteristics Reflected Waves </vt:lpstr>
      <vt:lpstr>Physiologic characteristics Wedge Pressure</vt:lpstr>
      <vt:lpstr>ERROR &amp; ARTIFACT</vt:lpstr>
      <vt:lpstr>Artifacts</vt:lpstr>
      <vt:lpstr>Artifacts</vt:lpstr>
      <vt:lpstr>Systolic Presure amplification in the periphery</vt:lpstr>
      <vt:lpstr>Micromanometer –Tipped Catheters</vt:lpstr>
      <vt:lpstr>Micromanometer</vt:lpstr>
      <vt:lpstr>Frequency response</vt:lpstr>
      <vt:lpstr>Hemodynamic Parameters Reference Values</vt:lpstr>
      <vt:lpstr>Right Heart Catheterization Right Atrial Pressure</vt:lpstr>
      <vt:lpstr>Right Heart Catheterization Inspiratory Effect on Right Atrial Pressure</vt:lpstr>
      <vt:lpstr>Right Heart Catheterization Left Atrial and PCW Pressure</vt:lpstr>
      <vt:lpstr>Left Heart Catheterization Left Ventricular Diastole</vt:lpstr>
      <vt:lpstr>Left Heart Catheterization Left Ventricular Systole</vt:lpstr>
      <vt:lpstr>Cardiac output measurement</vt:lpstr>
      <vt:lpstr>Cardiac Output </vt:lpstr>
      <vt:lpstr>Extraction reserve and CO</vt:lpstr>
      <vt:lpstr>Slide 43</vt:lpstr>
      <vt:lpstr>Relationship of arteriovenous oxygen difference and cardiac index</vt:lpstr>
      <vt:lpstr>Cardiac Output Measurement Fick Oxygen Method</vt:lpstr>
      <vt:lpstr>Oxygen consumption</vt:lpstr>
      <vt:lpstr>Slide 47</vt:lpstr>
      <vt:lpstr>Cardiac Output Measurement Fick Oxygen Method: O2 Consumption</vt:lpstr>
      <vt:lpstr>Cardiac Output Measurement Fick Oxygen Method: O2 Consumption</vt:lpstr>
      <vt:lpstr>Cardiac Output Measurement Fick Oxygen Method: O2 Consumption</vt:lpstr>
      <vt:lpstr>Cardiac Output Measurement Fick Oxygen Method: O2 Consumption</vt:lpstr>
      <vt:lpstr>Cardiac Output Measurement Fick Oxygen Method: O2 Consumption</vt:lpstr>
      <vt:lpstr>Cardiac Output Measurement Fick Oxygen Method: O2 Consumption</vt:lpstr>
      <vt:lpstr>Cardiac Output Measurement Fick Oxygen Method: O2 Consumption</vt:lpstr>
      <vt:lpstr>Cardiac Output Measurement Fick Oxygen Method: A V O2 difference</vt:lpstr>
      <vt:lpstr>Cardiac Output Measurement Fick Oxygen Method: AV O2 Difference</vt:lpstr>
      <vt:lpstr>Cardiac Output Measurement Fick Oxygen Method</vt:lpstr>
      <vt:lpstr>Cardiac Output Measurement Fick Oxygen Method</vt:lpstr>
      <vt:lpstr>Does VO₂ actually need to be measured?</vt:lpstr>
      <vt:lpstr>Cardiac Output Measurement Indicator Dilution Method- ‘Stewart’</vt:lpstr>
      <vt:lpstr>Cardiac Output Measurement Indicator Dilution Methods</vt:lpstr>
      <vt:lpstr>Cardiac Output Measurement Indocyanine Green Method</vt:lpstr>
      <vt:lpstr>Slide 63</vt:lpstr>
      <vt:lpstr>Cardiac Output Measurement Indocyanine Green Method</vt:lpstr>
      <vt:lpstr>Thermodilution Method</vt:lpstr>
      <vt:lpstr>Cardiac Output Measurement Thermodilution Method</vt:lpstr>
      <vt:lpstr>Cardiac Output Measurement Thermodilution Method</vt:lpstr>
      <vt:lpstr>Cardiac Output Measurement Thermodilution Method</vt:lpstr>
      <vt:lpstr>Pitfalls in CO measurement</vt:lpstr>
      <vt:lpstr>Continuous C O monitoring</vt:lpstr>
      <vt:lpstr>Slide 71</vt:lpstr>
    </vt:vector>
  </TitlesOfParts>
  <Company>Berts-pc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</dc:creator>
  <cp:lastModifiedBy>dr.sunish</cp:lastModifiedBy>
  <cp:revision>173</cp:revision>
  <dcterms:created xsi:type="dcterms:W3CDTF">2015-03-27T13:59:41Z</dcterms:created>
  <dcterms:modified xsi:type="dcterms:W3CDTF">2015-07-19T06:08:34Z</dcterms:modified>
</cp:coreProperties>
</file>